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audio/3gp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2" r:id="rId9"/>
    <p:sldId id="266" r:id="rId10"/>
    <p:sldId id="268" r:id="rId11"/>
    <p:sldId id="269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5" autoAdjust="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368E3-7432-4DFC-8F17-95850617F27F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1F3AF-E315-4511-BE18-8C86C325F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840" indent="-281092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4369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4117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3864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3612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3360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3107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2855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7714EDD-A77B-4223-839B-C9670A1E84AF}" type="slidenum">
              <a:rPr kumimoji="0" lang="en-US" altLang="en-US" smtClean="0"/>
              <a:pPr>
                <a:spcBef>
                  <a:spcPct val="0"/>
                </a:spcBef>
              </a:pPr>
              <a:t>3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840" indent="-281092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4369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4117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3864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3612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3360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3107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2855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0001F08-62BB-4ED2-9FB3-DCBA3BBF7E24}" type="slidenum">
              <a:rPr kumimoji="0" lang="en-US" altLang="en-US" smtClean="0"/>
              <a:pPr>
                <a:spcBef>
                  <a:spcPct val="0"/>
                </a:spcBef>
              </a:pPr>
              <a:t>6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840" indent="-281092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4369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4117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3864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3612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3360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3107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2855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8F5CAE4-3449-4B63-A5C0-AE16FAF2ACAB}" type="slidenum">
              <a:rPr kumimoji="0" lang="en-US" altLang="en-US" smtClean="0"/>
              <a:pPr>
                <a:spcBef>
                  <a:spcPct val="0"/>
                </a:spcBef>
              </a:pPr>
              <a:t>7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840" indent="-281092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4369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4117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3864" indent="-224874" defTabSz="91511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3612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3360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3107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22855" indent="-224874" defTabSz="91511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08B72CF-7A86-454A-900E-9BAE6D62CD63}" type="slidenum">
              <a:rPr kumimoji="0" lang="en-US" altLang="en-US" smtClean="0"/>
              <a:pPr>
                <a:spcBef>
                  <a:spcPct val="0"/>
                </a:spcBef>
              </a:pPr>
              <a:t>10</a:t>
            </a:fld>
            <a:endParaRPr kumimoji="0"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CF5F3D-31E2-488D-BB50-50866995B57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86771BA-C1DA-4456-8514-612392023B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IFyHJnWyD0WMgACyQ421GztZCWXX7PRKk4oe8BUmKAJURUxQWDFGTURCRlo2SUE0TDIwQ0dVOTA3OC4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shawnee.edu/offices/career-development/preparing-for-interview.aspx" TargetMode="External"/><Relationship Id="rId4" Type="http://schemas.openxmlformats.org/officeDocument/2006/relationships/hyperlink" Target="mailto:nkarabinis@shawne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://www.shawnee.edu/offices/career-development/dress-for-success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6" Type="http://schemas.openxmlformats.org/officeDocument/2006/relationships/hyperlink" Target="http://www.shawnee.edu/offices/career-development/media/BehavioralInterviewQuestions.jpg" TargetMode="External"/><Relationship Id="rId5" Type="http://schemas.openxmlformats.org/officeDocument/2006/relationships/hyperlink" Target="http://www.shawnee.edu/offices/career-development/media/TradtionalInterviewQuestions.jpg" TargetMode="Externa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3gp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www.thatericalper.com/wp-content/uploads/2015/09/The-Rock-wwe-champion-hd-wallpap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36" y="228600"/>
            <a:ext cx="3855328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0" y="4030663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Rockwell Extra Bold" pitchFamily="18" charset="0"/>
              </a:rPr>
              <a:t>YOUR INTERVIEW</a:t>
            </a:r>
          </a:p>
        </p:txBody>
      </p:sp>
      <p:pic>
        <p:nvPicPr>
          <p:cNvPr id="3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0268.83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5253356"/>
            <a:ext cx="4572000" cy="1447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b="1" dirty="0"/>
              <a:t>Student Career Development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dirty="0"/>
              <a:t>Shawnee State University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dirty="0"/>
              <a:t>ADMIN 036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dirty="0" smtClean="0"/>
              <a:t>Careers@shawnee.edu</a:t>
            </a:r>
            <a:endParaRPr lang="en-US" altLang="en-US" dirty="0"/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dirty="0"/>
              <a:t>(740) 351-3027</a:t>
            </a:r>
          </a:p>
        </p:txBody>
      </p:sp>
      <p:pic>
        <p:nvPicPr>
          <p:cNvPr id="7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00" end="594798.85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6128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2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s3.amazonaws.com/terracycle-us/download_resource/downloads/150/Bonus-Point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400">
            <a:off x="6621463" y="3884613"/>
            <a:ext cx="24892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The closing: Ask questions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905000"/>
            <a:ext cx="8331200" cy="3733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 smtClean="0">
                <a:latin typeface="Garamond" pitchFamily="18" charset="0"/>
              </a:rPr>
              <a:t>Have I answered all your questions?</a:t>
            </a:r>
          </a:p>
          <a:p>
            <a:pPr eaLnBrk="1" hangingPunct="1"/>
            <a:r>
              <a:rPr lang="en-US" altLang="en-US" sz="3200" dirty="0" smtClean="0">
                <a:latin typeface="Garamond" pitchFamily="18" charset="0"/>
              </a:rPr>
              <a:t>When should I expect to hear from you?/What does your timeline look like?  </a:t>
            </a:r>
          </a:p>
          <a:p>
            <a:pPr eaLnBrk="1" hangingPunct="1"/>
            <a:r>
              <a:rPr lang="en-US" altLang="en-US" sz="3200" dirty="0" smtClean="0">
                <a:latin typeface="Garamond" pitchFamily="18" charset="0"/>
              </a:rPr>
              <a:t>Stress that you want the job</a:t>
            </a:r>
          </a:p>
          <a:p>
            <a:pPr eaLnBrk="1" hangingPunct="1"/>
            <a:r>
              <a:rPr lang="en-US" altLang="en-US" sz="3200" b="1" dirty="0" smtClean="0">
                <a:latin typeface="Garamond" pitchFamily="18" charset="0"/>
              </a:rPr>
              <a:t>Ask your interviewer questions!</a:t>
            </a:r>
          </a:p>
          <a:p>
            <a:pPr eaLnBrk="1" hangingPunct="1"/>
            <a:r>
              <a:rPr lang="en-US" altLang="en-US" sz="3200" dirty="0" smtClean="0">
                <a:latin typeface="Garamond" pitchFamily="18" charset="0"/>
              </a:rPr>
              <a:t>Thank the interviewer</a:t>
            </a:r>
          </a:p>
          <a:p>
            <a:pPr eaLnBrk="1" hangingPunct="1"/>
            <a:r>
              <a:rPr lang="en-US" altLang="en-US" sz="3200" dirty="0" smtClean="0">
                <a:latin typeface="Garamond" pitchFamily="18" charset="0"/>
              </a:rPr>
              <a:t>Let them know you’re excited</a:t>
            </a:r>
          </a:p>
        </p:txBody>
      </p:sp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2800" end="1532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96000"/>
            <a:ext cx="609600" cy="609600"/>
          </a:xfrm>
          <a:prstGeom prst="rect">
            <a:avLst/>
          </a:prstGeom>
        </p:spPr>
      </p:pic>
      <p:pic>
        <p:nvPicPr>
          <p:cNvPr id="6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434.8544" end="142332.236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7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Evaluate your interview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794657" y="2362200"/>
            <a:ext cx="8331200" cy="4495800"/>
          </a:xfrm>
          <a:extLst/>
        </p:spPr>
        <p:txBody>
          <a:bodyPr numCol="2">
            <a:normAutofit lnSpcReduction="10000"/>
          </a:bodyPr>
          <a:lstStyle/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dress appropriately?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Were you warm and friendly?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Were you confident?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Were you able to handle tough questions?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project the right ‘fit?’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show you can do the work?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speak well, and to the point?</a:t>
            </a:r>
          </a:p>
          <a:p>
            <a:pPr eaLnBrk="1" hangingPunct="1">
              <a:defRPr/>
            </a:pPr>
            <a:endParaRPr lang="en-US" sz="2500" dirty="0" smtClean="0"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understand critical points?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project knowledge of the job?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present your qualifications?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Were you enthusiastic?</a:t>
            </a:r>
          </a:p>
          <a:p>
            <a:pPr eaLnBrk="1" hangingPunct="1">
              <a:defRPr/>
            </a:pPr>
            <a:r>
              <a:rPr lang="en-US" sz="2500" dirty="0" smtClean="0">
                <a:latin typeface="Garamond" pitchFamily="18" charset="0"/>
              </a:rPr>
              <a:t>Did you show your determination?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3000" dirty="0" smtClean="0">
              <a:latin typeface="Garamond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3000" dirty="0" smtClean="0">
              <a:latin typeface="Garamond" pitchFamily="18" charset="0"/>
            </a:endParaRPr>
          </a:p>
        </p:txBody>
      </p:sp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700" end="101879.88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248400"/>
            <a:ext cx="457200" cy="457200"/>
          </a:xfrm>
          <a:prstGeom prst="rect">
            <a:avLst/>
          </a:prstGeom>
        </p:spPr>
      </p:pic>
      <p:pic>
        <p:nvPicPr>
          <p:cNvPr id="6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5000" end="61427.58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178" y="6248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1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Following the interview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812800" y="2362200"/>
            <a:ext cx="8331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latin typeface="Garamond" pitchFamily="18" charset="0"/>
              </a:rPr>
              <a:t>Send a formal thank-you note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latin typeface="Garamond" pitchFamily="18" charset="0"/>
              </a:rPr>
              <a:t>Re-iterate your qualifications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latin typeface="Garamond" pitchFamily="18" charset="0"/>
              </a:rPr>
              <a:t>Stress your enthusiasm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latin typeface="Garamond" pitchFamily="18" charset="0"/>
              </a:rPr>
              <a:t>Add ideas you may have forgotten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smtClean="0">
                <a:latin typeface="Garamond" pitchFamily="18" charset="0"/>
              </a:rPr>
              <a:t>Evaluate yourself!</a:t>
            </a:r>
          </a:p>
        </p:txBody>
      </p:sp>
      <p:pic>
        <p:nvPicPr>
          <p:cNvPr id="26628" name="Picture 5" descr="http://www.you-can-learn-basic-employee-rights.com/images/samplethankyouletter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209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6300" end="377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this online quiz to check your knowledge by clicking on the link &amp; answering the questions</a:t>
            </a:r>
          </a:p>
          <a:p>
            <a:r>
              <a:rPr lang="en-US" dirty="0"/>
              <a:t>Throughout the semester, we will send out emails to complete this quiz for a chance to win a </a:t>
            </a:r>
            <a:r>
              <a:rPr lang="en-US" dirty="0" smtClean="0"/>
              <a:t>prize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forms.office.com/Pages/ResponsePage.aspx?id=IFyHJnWyD0WMgACyQ421GztZCWXX7PRKk4oe8BUmKAJURUxQWDFGTURCRlo2SUE0TDIwQ0dVOTA3OC4u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Contact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01000" cy="2514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3300" b="1" dirty="0" smtClean="0">
                <a:latin typeface="Garamond" pitchFamily="18" charset="0"/>
              </a:rPr>
              <a:t>Nikki Karabinis</a:t>
            </a:r>
            <a:r>
              <a:rPr lang="en-US" sz="3600" dirty="0" smtClean="0">
                <a:latin typeface="Garamond" pitchFamily="18" charset="0"/>
              </a:rPr>
              <a:t>, </a:t>
            </a:r>
            <a:r>
              <a:rPr lang="en-US" sz="3300" spc="-100" dirty="0" smtClean="0">
                <a:latin typeface="Garamond" pitchFamily="18" charset="0"/>
              </a:rPr>
              <a:t>Director, Student Career Development</a:t>
            </a:r>
            <a:endParaRPr lang="en-US" sz="2800" spc="-100" dirty="0" smtClean="0">
              <a:latin typeface="Garamond" pitchFamily="18" charset="0"/>
            </a:endParaRPr>
          </a:p>
          <a:p>
            <a:pPr marL="347663" lvl="1" indent="109538" eaLnBrk="1" hangingPunct="1">
              <a:buFontTx/>
              <a:buNone/>
              <a:defRPr/>
            </a:pPr>
            <a:r>
              <a:rPr lang="en-US" sz="3300" dirty="0" smtClean="0">
                <a:latin typeface="Garamond" pitchFamily="18" charset="0"/>
                <a:hlinkClick r:id="rId4"/>
              </a:rPr>
              <a:t>nkarabinis@shawnee.edu</a:t>
            </a:r>
            <a:r>
              <a:rPr lang="en-US" sz="3300" dirty="0" smtClean="0">
                <a:latin typeface="Garamond" pitchFamily="18" charset="0"/>
              </a:rPr>
              <a:t> </a:t>
            </a:r>
            <a:endParaRPr lang="en-US" sz="3300" dirty="0">
              <a:latin typeface="Garamond" pitchFamily="18" charset="0"/>
            </a:endParaRPr>
          </a:p>
          <a:p>
            <a:pPr marL="347663" lvl="1" indent="109538" eaLnBrk="1" hangingPunct="1">
              <a:buFontTx/>
              <a:buNone/>
              <a:defRPr/>
            </a:pPr>
            <a:endParaRPr lang="en-US" sz="3600" dirty="0" smtClean="0">
              <a:latin typeface="Garamond" pitchFamily="18" charset="0"/>
            </a:endParaRPr>
          </a:p>
          <a:p>
            <a:pPr marL="228600" lvl="1" indent="-228600">
              <a:defRPr/>
            </a:pPr>
            <a:r>
              <a:rPr lang="en-US" sz="3600" b="1" dirty="0" smtClean="0">
                <a:latin typeface="Garamond" pitchFamily="18" charset="0"/>
                <a:hlinkClick r:id="rId5"/>
              </a:rPr>
              <a:t>See more tips for interviewing on our website</a:t>
            </a:r>
            <a:endParaRPr lang="en-US" sz="3600" b="1" dirty="0" smtClean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608089"/>
            <a:ext cx="5288280" cy="1604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400" b="1" dirty="0" smtClean="0"/>
              <a:t>Student Career Development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dirty="0" smtClean="0"/>
              <a:t>Shawnee State University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dirty="0" smtClean="0"/>
              <a:t>ADMIN 036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dirty="0" smtClean="0"/>
              <a:t>Careers@shawnee.edu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altLang="en-US" sz="2000" dirty="0" smtClean="0"/>
              <a:t>(740) 351-3027</a:t>
            </a: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752600" y="4343399"/>
            <a:ext cx="5288280" cy="2133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9600" end="37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Learning Outcomes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8001000" cy="3200400"/>
          </a:xfrm>
        </p:spPr>
        <p:txBody>
          <a:bodyPr/>
          <a:lstStyle/>
          <a:p>
            <a:pPr marL="742950" indent="-742950" eaLnBrk="1" hangingPunct="1">
              <a:buSzPct val="50000"/>
              <a:buFont typeface="Arial" charset="0"/>
              <a:buAutoNum type="arabicPeriod"/>
            </a:pPr>
            <a:r>
              <a:rPr lang="en-US" altLang="en-US" sz="4000" dirty="0" smtClean="0">
                <a:latin typeface="Garamond" pitchFamily="18" charset="0"/>
              </a:rPr>
              <a:t>Preparing for the interview</a:t>
            </a:r>
          </a:p>
          <a:p>
            <a:pPr marL="742950" indent="-742950" eaLnBrk="1" hangingPunct="1">
              <a:buSzPct val="50000"/>
              <a:buFont typeface="Arial" charset="0"/>
              <a:buAutoNum type="arabicPeriod"/>
            </a:pPr>
            <a:r>
              <a:rPr lang="en-US" altLang="en-US" sz="4000" dirty="0" smtClean="0">
                <a:latin typeface="Garamond" pitchFamily="18" charset="0"/>
              </a:rPr>
              <a:t>During the interview</a:t>
            </a:r>
          </a:p>
          <a:p>
            <a:pPr marL="742950" indent="-742950" eaLnBrk="1" hangingPunct="1">
              <a:buSzPct val="50000"/>
              <a:buFont typeface="Arial" charset="0"/>
              <a:buAutoNum type="arabicPeriod"/>
            </a:pPr>
            <a:r>
              <a:rPr lang="en-US" altLang="en-US" sz="4000" dirty="0" smtClean="0">
                <a:latin typeface="Garamond" pitchFamily="18" charset="0"/>
              </a:rPr>
              <a:t>Following up after an interview</a:t>
            </a:r>
          </a:p>
        </p:txBody>
      </p:sp>
      <p:pic>
        <p:nvPicPr>
          <p:cNvPr id="4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00" end="5858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Preparing for the interview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01000" cy="3733800"/>
          </a:xfrm>
        </p:spPr>
        <p:txBody>
          <a:bodyPr/>
          <a:lstStyle/>
          <a:p>
            <a:pPr eaLnBrk="1" hangingPunct="1">
              <a:buSzPct val="50000"/>
            </a:pPr>
            <a:r>
              <a:rPr lang="en-US" altLang="en-US" sz="3600" b="1" dirty="0" smtClean="0">
                <a:latin typeface="Garamond" pitchFamily="18" charset="0"/>
              </a:rPr>
              <a:t>Your life online</a:t>
            </a:r>
          </a:p>
          <a:p>
            <a:pPr lvl="1" eaLnBrk="1" hangingPunct="1">
              <a:buSzPct val="50000"/>
            </a:pPr>
            <a:r>
              <a:rPr lang="en-US" altLang="en-US" sz="3200" dirty="0" smtClean="0">
                <a:latin typeface="Garamond" pitchFamily="18" charset="0"/>
              </a:rPr>
              <a:t>Facebook, Twitter, Instagram, etc.</a:t>
            </a:r>
          </a:p>
          <a:p>
            <a:pPr eaLnBrk="1" hangingPunct="1">
              <a:buSzPct val="50000"/>
            </a:pPr>
            <a:r>
              <a:rPr lang="en-US" altLang="en-US" sz="3600" b="1" dirty="0" smtClean="0">
                <a:latin typeface="Garamond" pitchFamily="18" charset="0"/>
              </a:rPr>
              <a:t>Conduct extensive research</a:t>
            </a:r>
          </a:p>
          <a:p>
            <a:pPr lvl="1" eaLnBrk="1" hangingPunct="1">
              <a:buSzPct val="50000"/>
            </a:pPr>
            <a:r>
              <a:rPr lang="en-US" altLang="en-US" sz="3200" dirty="0" smtClean="0">
                <a:latin typeface="Garamond" pitchFamily="18" charset="0"/>
              </a:rPr>
              <a:t>Company and competition</a:t>
            </a:r>
          </a:p>
          <a:p>
            <a:pPr eaLnBrk="1" hangingPunct="1">
              <a:buSzPct val="50000"/>
            </a:pPr>
            <a:r>
              <a:rPr lang="en-US" altLang="en-US" sz="3600" b="1" dirty="0" smtClean="0">
                <a:latin typeface="Garamond" pitchFamily="18" charset="0"/>
              </a:rPr>
              <a:t>Practice, practice, practice</a:t>
            </a:r>
          </a:p>
          <a:p>
            <a:pPr lvl="1" eaLnBrk="1" hangingPunct="1">
              <a:buSzPct val="50000"/>
            </a:pPr>
            <a:r>
              <a:rPr lang="en-US" altLang="en-US" sz="3200" dirty="0" smtClean="0">
                <a:latin typeface="Garamond" pitchFamily="18" charset="0"/>
              </a:rPr>
              <a:t>Mock Interview</a:t>
            </a:r>
          </a:p>
          <a:p>
            <a:pPr lvl="1" eaLnBrk="1" hangingPunct="1">
              <a:buSzPct val="50000"/>
            </a:pPr>
            <a:endParaRPr lang="en-US" altLang="en-US" dirty="0" smtClean="0">
              <a:latin typeface="Garamond" pitchFamily="18" charset="0"/>
            </a:endParaRPr>
          </a:p>
        </p:txBody>
      </p:sp>
      <p:pic>
        <p:nvPicPr>
          <p:cNvPr id="4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00" end="504904.81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The interview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31200" cy="3886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Look good and dress for the culture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  <a:hlinkClick r:id="rId4"/>
              </a:rPr>
              <a:t>Visit our website </a:t>
            </a:r>
            <a:r>
              <a:rPr lang="en-US" altLang="en-US" sz="3200" dirty="0" smtClean="0">
                <a:latin typeface="Garamond" pitchFamily="18" charset="0"/>
              </a:rPr>
              <a:t>for more information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en-US" altLang="en-US" sz="3200" dirty="0">
                <a:latin typeface="Garamond" pitchFamily="18" charset="0"/>
              </a:rPr>
              <a:t> </a:t>
            </a:r>
            <a:r>
              <a:rPr lang="en-US" altLang="en-US" sz="3200" dirty="0" smtClean="0">
                <a:latin typeface="Garamond" pitchFamily="18" charset="0"/>
              </a:rPr>
              <a:t>  on dressing for success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Bring your career portfolio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Arrive early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Don’t bring your cell phone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Offer a firm handshake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Use proper, comfortable posture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Be aware of your body language</a:t>
            </a:r>
          </a:p>
        </p:txBody>
      </p:sp>
      <p:pic>
        <p:nvPicPr>
          <p:cNvPr id="17412" name="Picture 5" descr="https://s-media-cache-ak0.pinimg.com/236x/b2/86/0a/b2860aff4311f9bfc59a0840afda48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667000"/>
            <a:ext cx="2247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848.1152" end="4162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0655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Sell yourself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3312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Be enthusiastic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Explain your qualifications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Relate your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Maintain a positive attitude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Make good eye contact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latin typeface="Garamond" pitchFamily="18" charset="0"/>
              </a:rPr>
              <a:t>Ask questions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endParaRPr lang="en-US" altLang="en-US" sz="3200" dirty="0" smtClean="0">
              <a:latin typeface="Garamond" pitchFamily="18" charset="0"/>
            </a:endParaRPr>
          </a:p>
        </p:txBody>
      </p:sp>
      <p:pic>
        <p:nvPicPr>
          <p:cNvPr id="1026" name="Picture 2" descr="http://www.thelanguagelab.ca/wp-content/uploads/2014/10/blog-35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667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100" end="4003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65520"/>
            <a:ext cx="609600" cy="609600"/>
          </a:xfrm>
          <a:prstGeom prst="rect">
            <a:avLst/>
          </a:prstGeom>
        </p:spPr>
      </p:pic>
      <p:pic>
        <p:nvPicPr>
          <p:cNvPr id="6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2600" end="3633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6046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3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Bring 3-5 “Cards” to the Table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953000" y="1752600"/>
            <a:ext cx="3962400" cy="228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400" dirty="0" smtClean="0"/>
              <a:t>Should be based on the research you did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400" dirty="0" smtClean="0"/>
              <a:t>Think about your unique blend of talents and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B7DB4-D69A-4258-86DE-7A14C7A78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9461" name="Picture 2" descr="https://freeimagesetc.files.wordpress.com/2010/11/img_92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71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523875" y="1829434"/>
            <a:ext cx="2763838" cy="461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Research &amp; Analysis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23875" y="3188334"/>
            <a:ext cx="3270250" cy="461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Planning &amp; Organization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27050" y="4547234"/>
            <a:ext cx="3863975" cy="46196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Interpersonal Communication</a:t>
            </a:r>
          </a:p>
        </p:txBody>
      </p:sp>
      <p:sp>
        <p:nvSpPr>
          <p:cNvPr id="19465" name="TextBox 5"/>
          <p:cNvSpPr txBox="1">
            <a:spLocks noChangeArrowheads="1"/>
          </p:cNvSpPr>
          <p:nvPr/>
        </p:nvSpPr>
        <p:spPr bwMode="auto">
          <a:xfrm>
            <a:off x="527050" y="2332672"/>
            <a:ext cx="2827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latin typeface="Times New Roman" pitchFamily="18" charset="0"/>
              </a:rPr>
              <a:t>Senior thesis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latin typeface="Times New Roman" pitchFamily="18" charset="0"/>
              </a:rPr>
              <a:t>Research assistantship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527050" y="3761422"/>
            <a:ext cx="3922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latin typeface="Times New Roman" pitchFamily="18" charset="0"/>
              </a:rPr>
              <a:t>Social venture plan competition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latin typeface="Times New Roman" pitchFamily="18" charset="0"/>
              </a:rPr>
              <a:t>Founded and led club</a:t>
            </a:r>
          </a:p>
        </p:txBody>
      </p:sp>
      <p:sp>
        <p:nvSpPr>
          <p:cNvPr id="19467" name="TextBox 10"/>
          <p:cNvSpPr txBox="1">
            <a:spLocks noChangeArrowheads="1"/>
          </p:cNvSpPr>
          <p:nvPr/>
        </p:nvSpPr>
        <p:spPr bwMode="auto">
          <a:xfrm>
            <a:off x="523875" y="5160009"/>
            <a:ext cx="474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latin typeface="Times New Roman" pitchFamily="18" charset="0"/>
              </a:rPr>
              <a:t>Customer service rep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latin typeface="Times New Roman" pitchFamily="18" charset="0"/>
              </a:rPr>
              <a:t>Internship performance review/meetings </a:t>
            </a:r>
          </a:p>
        </p:txBody>
      </p:sp>
      <p:pic>
        <p:nvPicPr>
          <p:cNvPr id="12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100" end="35866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250" y="6046470"/>
            <a:ext cx="609600" cy="609600"/>
          </a:xfrm>
          <a:prstGeom prst="rect">
            <a:avLst/>
          </a:prstGeom>
        </p:spPr>
      </p:pic>
      <p:pic>
        <p:nvPicPr>
          <p:cNvPr id="13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3300" end="314629.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2377" y="6036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/>
              <a:t>Common interview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600200"/>
            <a:ext cx="83312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Tell me about yourself.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What is your greatest weakness?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What are your long-term goals?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Why do you want to work for us?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Why should I hire you?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>
                <a:latin typeface="Garamond" pitchFamily="18" charset="0"/>
              </a:rPr>
              <a:t>Do you have any 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" y="5410200"/>
            <a:ext cx="101632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*Visit </a:t>
            </a:r>
            <a:r>
              <a:rPr lang="en-US" sz="2400" b="1" dirty="0" smtClean="0">
                <a:latin typeface="Garamond" panose="02020404030301010803" pitchFamily="18" charset="0"/>
              </a:rPr>
              <a:t>the following links for more examples of interview questions: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hlinkClick r:id="rId5"/>
              </a:rPr>
              <a:t>Traditional Interview Questions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hlinkClick r:id="rId6"/>
              </a:rPr>
              <a:t>Behavioral Interview Questions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8113.2288" end="28336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8215" y="6042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Employers Look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sz="3200" dirty="0">
                <a:latin typeface="Garamond" pitchFamily="18" charset="0"/>
              </a:rPr>
              <a:t>Your dependability</a:t>
            </a:r>
          </a:p>
          <a:p>
            <a:r>
              <a:rPr lang="en-US" altLang="en-US" sz="3200" dirty="0">
                <a:latin typeface="Garamond" pitchFamily="18" charset="0"/>
              </a:rPr>
              <a:t>Your experience</a:t>
            </a:r>
          </a:p>
          <a:p>
            <a:r>
              <a:rPr lang="en-US" altLang="en-US" sz="3200" dirty="0">
                <a:latin typeface="Garamond" pitchFamily="18" charset="0"/>
              </a:rPr>
              <a:t>Good communication skills</a:t>
            </a:r>
          </a:p>
          <a:p>
            <a:r>
              <a:rPr lang="en-US" altLang="en-US" sz="3200" dirty="0">
                <a:latin typeface="Garamond" pitchFamily="18" charset="0"/>
              </a:rPr>
              <a:t>Your knowledge of the company and job</a:t>
            </a:r>
          </a:p>
          <a:p>
            <a:r>
              <a:rPr lang="en-US" altLang="en-US" sz="3200" dirty="0">
                <a:latin typeface="Garamond" pitchFamily="18" charset="0"/>
              </a:rPr>
              <a:t>How well you get along with others</a:t>
            </a:r>
          </a:p>
          <a:p>
            <a:r>
              <a:rPr lang="en-US" altLang="en-US" sz="3200" dirty="0">
                <a:latin typeface="Garamond" pitchFamily="18" charset="0"/>
              </a:rPr>
              <a:t>If you project a positive image</a:t>
            </a:r>
          </a:p>
          <a:p>
            <a:r>
              <a:rPr lang="en-US" altLang="en-US" sz="3200" dirty="0">
                <a:latin typeface="Garamond" pitchFamily="18" charset="0"/>
              </a:rPr>
              <a:t>How well you handle challenges</a:t>
            </a:r>
          </a:p>
          <a:p>
            <a:endParaRPr lang="en-US" dirty="0"/>
          </a:p>
        </p:txBody>
      </p:sp>
      <p:pic>
        <p:nvPicPr>
          <p:cNvPr id="5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586.7264" end="23316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6042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Interview 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331200" cy="3962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aramond" pitchFamily="18" charset="0"/>
              </a:rPr>
              <a:t>Keep your answers brief, but thorough</a:t>
            </a:r>
          </a:p>
          <a:p>
            <a:pPr eaLnBrk="1" hangingPunct="1"/>
            <a:r>
              <a:rPr lang="en-US" altLang="en-US" sz="3600" dirty="0" smtClean="0">
                <a:latin typeface="Garamond" pitchFamily="18" charset="0"/>
              </a:rPr>
              <a:t>Use examples to illustrate your point</a:t>
            </a:r>
          </a:p>
          <a:p>
            <a:pPr eaLnBrk="1" hangingPunct="1"/>
            <a:r>
              <a:rPr lang="en-US" altLang="en-US" sz="3600" dirty="0" smtClean="0">
                <a:latin typeface="Garamond" pitchFamily="18" charset="0"/>
              </a:rPr>
              <a:t>Think before you speak</a:t>
            </a:r>
          </a:p>
          <a:p>
            <a:pPr eaLnBrk="1" hangingPunct="1"/>
            <a:r>
              <a:rPr lang="en-US" altLang="en-US" sz="3600" dirty="0" smtClean="0">
                <a:latin typeface="Garamond" pitchFamily="18" charset="0"/>
              </a:rPr>
              <a:t>Relate your answers to the job</a:t>
            </a:r>
          </a:p>
          <a:p>
            <a:r>
              <a:rPr lang="en-US" altLang="en-US" sz="3600" dirty="0">
                <a:latin typeface="Garamond" pitchFamily="18" charset="0"/>
              </a:rPr>
              <a:t>Don’t bring up </a:t>
            </a:r>
            <a:r>
              <a:rPr lang="en-US" altLang="en-US" sz="3600" b="1" dirty="0">
                <a:latin typeface="Garamond" pitchFamily="18" charset="0"/>
              </a:rPr>
              <a:t>compensation</a:t>
            </a:r>
          </a:p>
          <a:p>
            <a:pPr eaLnBrk="1" hangingPunct="1"/>
            <a:endParaRPr lang="en-US" altLang="en-US" sz="3600" dirty="0" smtClean="0">
              <a:latin typeface="Garamond" pitchFamily="18" charset="0"/>
            </a:endParaRPr>
          </a:p>
        </p:txBody>
      </p:sp>
      <p:pic>
        <p:nvPicPr>
          <p:cNvPr id="22533" name="Picture 5" descr="http://memeguy.com/photos/images/my-immediate-thought-after-i-asked-my-girlfriend-if-her-mouth-was-on-its-period-too-64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97572"/>
            <a:ext cx="22098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4035.5072" end="2085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042172"/>
            <a:ext cx="609600" cy="609600"/>
          </a:xfrm>
          <a:prstGeom prst="rect">
            <a:avLst/>
          </a:prstGeom>
        </p:spPr>
      </p:pic>
      <p:pic>
        <p:nvPicPr>
          <p:cNvPr id="7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8400" end="19366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954" y="6035236"/>
            <a:ext cx="609600" cy="609600"/>
          </a:xfrm>
          <a:prstGeom prst="rect">
            <a:avLst/>
          </a:prstGeom>
        </p:spPr>
      </p:pic>
      <p:pic>
        <p:nvPicPr>
          <p:cNvPr id="8" name="interviewing.3g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6700" end="182784.53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2954" y="6035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16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8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</TotalTime>
  <Words>529</Words>
  <Application>Microsoft Office PowerPoint</Application>
  <PresentationFormat>On-screen Show (4:3)</PresentationFormat>
  <Paragraphs>116</Paragraphs>
  <Slides>14</Slides>
  <Notes>4</Notes>
  <HiddenSlides>0</HiddenSlides>
  <MMClips>20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Rockwell Extra Bold</vt:lpstr>
      <vt:lpstr>Times New Roman</vt:lpstr>
      <vt:lpstr>Wingdings</vt:lpstr>
      <vt:lpstr>Clarity</vt:lpstr>
      <vt:lpstr>PowerPoint Presentation</vt:lpstr>
      <vt:lpstr>Learning Outcomes</vt:lpstr>
      <vt:lpstr>Preparing for the interview</vt:lpstr>
      <vt:lpstr>The interview</vt:lpstr>
      <vt:lpstr>Sell yourself</vt:lpstr>
      <vt:lpstr>Bring 3-5 “Cards” to the Table </vt:lpstr>
      <vt:lpstr>Common interview Questions</vt:lpstr>
      <vt:lpstr>What Employers Look For</vt:lpstr>
      <vt:lpstr>Interview tips</vt:lpstr>
      <vt:lpstr>The closing: Ask questions</vt:lpstr>
      <vt:lpstr>Evaluate your interview</vt:lpstr>
      <vt:lpstr>Following the interview</vt:lpstr>
      <vt:lpstr>Online Quiz</vt:lpstr>
      <vt:lpstr>Contact</vt:lpstr>
    </vt:vector>
  </TitlesOfParts>
  <Company>SSU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PeerCareer</dc:creator>
  <cp:lastModifiedBy>PeerCareer</cp:lastModifiedBy>
  <cp:revision>16</cp:revision>
  <dcterms:created xsi:type="dcterms:W3CDTF">2016-04-26T00:25:59Z</dcterms:created>
  <dcterms:modified xsi:type="dcterms:W3CDTF">2017-11-27T18:27:55Z</dcterms:modified>
</cp:coreProperties>
</file>