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9"/>
  </p:notesMasterIdLst>
  <p:sldIdLst>
    <p:sldId id="256" r:id="rId2"/>
    <p:sldId id="267" r:id="rId3"/>
    <p:sldId id="257" r:id="rId4"/>
    <p:sldId id="262" r:id="rId5"/>
    <p:sldId id="258" r:id="rId6"/>
    <p:sldId id="264" r:id="rId7"/>
    <p:sldId id="260" r:id="rId8"/>
    <p:sldId id="265" r:id="rId9"/>
    <p:sldId id="268" r:id="rId10"/>
    <p:sldId id="269" r:id="rId11"/>
    <p:sldId id="270" r:id="rId12"/>
    <p:sldId id="271" r:id="rId13"/>
    <p:sldId id="272" r:id="rId14"/>
    <p:sldId id="261" r:id="rId15"/>
    <p:sldId id="263" r:id="rId16"/>
    <p:sldId id="273" r:id="rId17"/>
    <p:sldId id="266" r:id="rId1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52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86" autoAdjust="0"/>
    <p:restoredTop sz="57941" autoAdjust="0"/>
  </p:normalViewPr>
  <p:slideViewPr>
    <p:cSldViewPr>
      <p:cViewPr>
        <p:scale>
          <a:sx n="75" d="100"/>
          <a:sy n="75" d="100"/>
        </p:scale>
        <p:origin x="552" y="-828"/>
      </p:cViewPr>
      <p:guideLst>
        <p:guide orient="horz" pos="2160"/>
        <p:guide pos="2880"/>
      </p:guideLst>
    </p:cSldViewPr>
  </p:slideViewPr>
  <p:outlineViewPr>
    <p:cViewPr>
      <p:scale>
        <a:sx n="33" d="100"/>
        <a:sy n="33" d="100"/>
      </p:scale>
      <p:origin x="0" y="559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9186EB9-D22A-4315-9043-B385CF40AC87}" type="datetimeFigureOut">
              <a:rPr lang="en-US" smtClean="0"/>
              <a:t>10/12/2017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B02C51E-0F4A-4169-AFD1-7716C82CA28C}" type="slidenum">
              <a:rPr lang="en-US" smtClean="0"/>
              <a:t>‹#›</a:t>
            </a:fld>
            <a:endParaRPr lang="en-US" dirty="0"/>
          </a:p>
        </p:txBody>
      </p:sp>
    </p:spTree>
    <p:extLst>
      <p:ext uri="{BB962C8B-B14F-4D97-AF65-F5344CB8AC3E}">
        <p14:creationId xmlns:p14="http://schemas.microsoft.com/office/powerpoint/2010/main" val="3780562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mazon.com/gp/product/B00ORC2Z2S/ref=as_li_tl?ie=UTF8&amp;camp=1789&amp;creative=9325&amp;creativeASIN=B00ORC2Z2S&amp;linkCode=as2&amp;tag=simpstyl04-20&amp;linkId=bfd06bbc04cf904514763008263ce8e4" TargetMode="External"/><Relationship Id="rId7" Type="http://schemas.openxmlformats.org/officeDocument/2006/relationships/hyperlink" Target="https://www.amazon.com/gp/product/B000FIS5U4/ref=as_li_tl?ie=UTF8&amp;camp=1789&amp;creative=9325&amp;creativeASIN=B000FIS5U4&amp;linkCode=as2&amp;tag=simpstyl04-20&amp;linkId=1f4a70635abe221050f6db393d3ae086"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amazon.com/gp/product/B00347A8E4/ref=as_li_tl?ie=UTF8&amp;camp=1789&amp;creative=9325&amp;creativeASIN=B00347A8E4&amp;linkCode=as2&amp;tag=simpstyl04-20&amp;linkId=a0cb7188824b398408f584cfaea83cfd" TargetMode="External"/><Relationship Id="rId5" Type="http://schemas.openxmlformats.org/officeDocument/2006/relationships/hyperlink" Target="https://www.amazon.com/gp/product/B002DQ6EU4/ref=as_li_tl?ie=UTF8&amp;camp=1789&amp;creative=9325&amp;creativeASIN=B002DQ6EU4&amp;linkCode=as2&amp;tag=simpstyl04-20&amp;linkId=b28c71d82aacd14efa8230634ea2ffe2" TargetMode="External"/><Relationship Id="rId4" Type="http://schemas.openxmlformats.org/officeDocument/2006/relationships/hyperlink" Target="https://www.amazon.com/gp/product/B0006ZUHR0/ref=as_li_tl?ie=UTF8&amp;camp=1789&amp;creative=9325&amp;creativeASIN=B0006ZUHR0&amp;linkCode=as2&amp;tag=simpstyl04-20&amp;linkId=425a926782cafabed8d5e4577c710a7a"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pi.shopstyle.com/action/apiVisitRetailer?url=http://shop.nordstrom.com/c/womens-shoes&amp;pid=uid3856-26502316-35"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api.shopstyle.com/action/apiVisitRetailer?url=http://www1.bloomingdales.com/buy/womens-outerwear&amp;pid=uid3856-26502316-35" TargetMode="External"/><Relationship Id="rId4" Type="http://schemas.openxmlformats.org/officeDocument/2006/relationships/hyperlink" Target="https://api.shopstyle.com/action/apiVisitRetailer?url=https://www.net-a-porter.com/Shop/Bags/All&amp;pid=uid3856-26502316-35"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dressing for success, you’d better look the part or you might not get the part at all. Because people definitely do judge a book by its cover, especially in business</a:t>
            </a:r>
          </a:p>
          <a:p>
            <a:r>
              <a:rPr lang="en-US" dirty="0"/>
              <a:t>Kevin O’Leary (entrepreneur, </a:t>
            </a:r>
            <a:r>
              <a:rPr lang="en-US" i="1" dirty="0"/>
              <a:t>Shark Tank</a:t>
            </a:r>
            <a:r>
              <a:rPr lang="en-US" dirty="0"/>
              <a:t>), “You have to dress as your clients expect to see you, to their expectations,”</a:t>
            </a:r>
          </a:p>
        </p:txBody>
      </p:sp>
      <p:sp>
        <p:nvSpPr>
          <p:cNvPr id="4" name="Slide Number Placeholder 3"/>
          <p:cNvSpPr>
            <a:spLocks noGrp="1"/>
          </p:cNvSpPr>
          <p:nvPr>
            <p:ph type="sldNum" sz="quarter" idx="10"/>
          </p:nvPr>
        </p:nvSpPr>
        <p:spPr/>
        <p:txBody>
          <a:bodyPr/>
          <a:lstStyle/>
          <a:p>
            <a:fld id="{DB02C51E-0F4A-4169-AFD1-7716C82CA28C}" type="slidenum">
              <a:rPr lang="en-US" smtClean="0"/>
              <a:t>1</a:t>
            </a:fld>
            <a:endParaRPr lang="en-US" dirty="0"/>
          </a:p>
        </p:txBody>
      </p:sp>
    </p:spTree>
    <p:extLst>
      <p:ext uri="{BB962C8B-B14F-4D97-AF65-F5344CB8AC3E}">
        <p14:creationId xmlns:p14="http://schemas.microsoft.com/office/powerpoint/2010/main" val="1704084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 for business professional is to look the best you can • You may be meeting new clients or representing your firm at an event • The way you dress represents you and your company Rule of thumb: If you have to question an item, don’t wear it.</a:t>
            </a:r>
            <a:endParaRPr lang="en-US" dirty="0"/>
          </a:p>
        </p:txBody>
      </p:sp>
      <p:sp>
        <p:nvSpPr>
          <p:cNvPr id="4" name="Slide Number Placeholder 3"/>
          <p:cNvSpPr>
            <a:spLocks noGrp="1"/>
          </p:cNvSpPr>
          <p:nvPr>
            <p:ph type="sldNum" sz="quarter" idx="10"/>
          </p:nvPr>
        </p:nvSpPr>
        <p:spPr/>
        <p:txBody>
          <a:bodyPr/>
          <a:lstStyle/>
          <a:p>
            <a:fld id="{DB02C51E-0F4A-4169-AFD1-7716C82CA28C}" type="slidenum">
              <a:rPr lang="en-US" smtClean="0"/>
              <a:t>10</a:t>
            </a:fld>
            <a:endParaRPr lang="en-US" dirty="0"/>
          </a:p>
        </p:txBody>
      </p:sp>
    </p:spTree>
    <p:extLst>
      <p:ext uri="{BB962C8B-B14F-4D97-AF65-F5344CB8AC3E}">
        <p14:creationId xmlns:p14="http://schemas.microsoft.com/office/powerpoint/2010/main" val="4251170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“Business Ready” is defined by being one simple change away from business professional – Taking over as the new “Business Casual” • By keeping a neutral colored jacket and a pair of polished shoes in your office you can be “Business Professional” in minutes</a:t>
            </a:r>
            <a:endParaRPr lang="en-US" dirty="0"/>
          </a:p>
        </p:txBody>
      </p:sp>
      <p:sp>
        <p:nvSpPr>
          <p:cNvPr id="4" name="Slide Number Placeholder 3"/>
          <p:cNvSpPr>
            <a:spLocks noGrp="1"/>
          </p:cNvSpPr>
          <p:nvPr>
            <p:ph type="sldNum" sz="quarter" idx="10"/>
          </p:nvPr>
        </p:nvSpPr>
        <p:spPr/>
        <p:txBody>
          <a:bodyPr/>
          <a:lstStyle/>
          <a:p>
            <a:fld id="{DB02C51E-0F4A-4169-AFD1-7716C82CA28C}" type="slidenum">
              <a:rPr lang="en-US" smtClean="0"/>
              <a:t>11</a:t>
            </a:fld>
            <a:endParaRPr lang="en-US" dirty="0"/>
          </a:p>
        </p:txBody>
      </p:sp>
    </p:spTree>
    <p:extLst>
      <p:ext uri="{BB962C8B-B14F-4D97-AF65-F5344CB8AC3E}">
        <p14:creationId xmlns:p14="http://schemas.microsoft.com/office/powerpoint/2010/main" val="4120815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hard to define, each office has a different point of view – Ask your co-workers • Ranges from not wearing a jacket, to wearing jeans and sandals Our advice: Keep it neutral, keep it covered, keep it classy</a:t>
            </a:r>
          </a:p>
          <a:p>
            <a:r>
              <a:rPr lang="en-US" dirty="0" smtClean="0"/>
              <a:t>You don’t want to be too casual, but you also don’t want to be too dressy – If you show up to work in a full three piece suit on a casual day people will have their opinions about your dress as well • Most important thing: Know what is appropriate – If you don’t know ask! • Most businesses will have their clothing guidelines outlined in the employee handbook</a:t>
            </a:r>
            <a:endParaRPr lang="en-US" dirty="0"/>
          </a:p>
        </p:txBody>
      </p:sp>
      <p:sp>
        <p:nvSpPr>
          <p:cNvPr id="4" name="Slide Number Placeholder 3"/>
          <p:cNvSpPr>
            <a:spLocks noGrp="1"/>
          </p:cNvSpPr>
          <p:nvPr>
            <p:ph type="sldNum" sz="quarter" idx="10"/>
          </p:nvPr>
        </p:nvSpPr>
        <p:spPr/>
        <p:txBody>
          <a:bodyPr/>
          <a:lstStyle/>
          <a:p>
            <a:fld id="{DB02C51E-0F4A-4169-AFD1-7716C82CA28C}" type="slidenum">
              <a:rPr lang="en-US" smtClean="0"/>
              <a:t>12</a:t>
            </a:fld>
            <a:endParaRPr lang="en-US" dirty="0"/>
          </a:p>
        </p:txBody>
      </p:sp>
    </p:spTree>
    <p:extLst>
      <p:ext uri="{BB962C8B-B14F-4D97-AF65-F5344CB8AC3E}">
        <p14:creationId xmlns:p14="http://schemas.microsoft.com/office/powerpoint/2010/main" val="185759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of what to wear at a company picnic • Includes: Jeans, casual pants, t-shirts, tennis shoes • DOES NOT include: – Short shorts, spaghetti strap tank tops, tube tops, or shirts with profanity or graphics Know what is appropriate! </a:t>
            </a:r>
            <a:endParaRPr lang="en-US" dirty="0"/>
          </a:p>
        </p:txBody>
      </p:sp>
      <p:sp>
        <p:nvSpPr>
          <p:cNvPr id="4" name="Slide Number Placeholder 3"/>
          <p:cNvSpPr>
            <a:spLocks noGrp="1"/>
          </p:cNvSpPr>
          <p:nvPr>
            <p:ph type="sldNum" sz="quarter" idx="10"/>
          </p:nvPr>
        </p:nvSpPr>
        <p:spPr/>
        <p:txBody>
          <a:bodyPr/>
          <a:lstStyle/>
          <a:p>
            <a:fld id="{DB02C51E-0F4A-4169-AFD1-7716C82CA28C}" type="slidenum">
              <a:rPr lang="en-US" smtClean="0"/>
              <a:t>13</a:t>
            </a:fld>
            <a:endParaRPr lang="en-US" dirty="0"/>
          </a:p>
        </p:txBody>
      </p:sp>
    </p:spTree>
    <p:extLst>
      <p:ext uri="{BB962C8B-B14F-4D97-AF65-F5344CB8AC3E}">
        <p14:creationId xmlns:p14="http://schemas.microsoft.com/office/powerpoint/2010/main" val="764923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Stylebook</a:t>
            </a:r>
            <a:r>
              <a:rPr lang="en-US" dirty="0" smtClean="0"/>
              <a:t> also has an</a:t>
            </a:r>
            <a:r>
              <a:rPr lang="en-US" baseline="0" dirty="0" smtClean="0"/>
              <a:t> app </a:t>
            </a:r>
            <a:r>
              <a:rPr lang="en-US" b="0" i="0" baseline="0" dirty="0" smtClean="0"/>
              <a:t>specifically for men </a:t>
            </a:r>
          </a:p>
          <a:p>
            <a:endParaRPr lang="en-US" dirty="0" smtClean="0"/>
          </a:p>
          <a:p>
            <a:r>
              <a:rPr lang="en-US" dirty="0" smtClean="0"/>
              <a:t>On </a:t>
            </a:r>
            <a:r>
              <a:rPr lang="en-US" b="1" dirty="0" smtClean="0"/>
              <a:t>Pose</a:t>
            </a:r>
            <a:r>
              <a:rPr lang="en-US" dirty="0" smtClean="0"/>
              <a:t>,</a:t>
            </a:r>
            <a:r>
              <a:rPr lang="en-US" baseline="0" dirty="0" smtClean="0"/>
              <a:t> you can get other’s input on outfits or shopping ideas (if you’re indecisive like me, esp. with large purchases)</a:t>
            </a:r>
          </a:p>
          <a:p>
            <a:endParaRPr lang="en-US" baseline="0" dirty="0" smtClean="0"/>
          </a:p>
          <a:p>
            <a:pPr fontAlgn="base"/>
            <a:r>
              <a:rPr lang="en-US" dirty="0"/>
              <a:t>THE TOOLKIT IS KEY:</a:t>
            </a:r>
          </a:p>
          <a:p>
            <a:pPr fontAlgn="base"/>
            <a:r>
              <a:rPr lang="en-US" dirty="0"/>
              <a:t>If you are traveling for an interview or business trip, or even things to just have handy at your desk on the job: Invest in a </a:t>
            </a:r>
            <a:r>
              <a:rPr lang="en-US" dirty="0">
                <a:hlinkClick r:id="rId3"/>
              </a:rPr>
              <a:t>hand-steamer</a:t>
            </a:r>
            <a:r>
              <a:rPr lang="en-US" dirty="0"/>
              <a:t> over an </a:t>
            </a:r>
            <a:r>
              <a:rPr lang="en-US" dirty="0">
                <a:hlinkClick r:id="rId4"/>
              </a:rPr>
              <a:t>iron</a:t>
            </a:r>
            <a:r>
              <a:rPr lang="en-US" dirty="0"/>
              <a:t>.  It’s compact, quick and so much easier than the alternative!  Keep it in your bathroom for last minute touch ups. Other tools to keep handy at your desk or in your bag include a </a:t>
            </a:r>
            <a:r>
              <a:rPr lang="en-US" dirty="0">
                <a:hlinkClick r:id="rId5"/>
              </a:rPr>
              <a:t>lint brush</a:t>
            </a:r>
            <a:r>
              <a:rPr lang="en-US" dirty="0"/>
              <a:t> (or </a:t>
            </a:r>
            <a:r>
              <a:rPr lang="en-US" dirty="0">
                <a:hlinkClick r:id="rId6"/>
              </a:rPr>
              <a:t>masking tape</a:t>
            </a:r>
            <a:r>
              <a:rPr lang="en-US" dirty="0"/>
              <a:t> in a pinch) and </a:t>
            </a:r>
            <a:r>
              <a:rPr lang="en-US" dirty="0">
                <a:hlinkClick r:id="rId7"/>
              </a:rPr>
              <a:t>polishing cloths</a:t>
            </a:r>
            <a:r>
              <a:rPr lang="en-US" dirty="0"/>
              <a:t> for shoes and jewelry.</a:t>
            </a:r>
          </a:p>
          <a:p>
            <a:endParaRPr lang="en-US" dirty="0"/>
          </a:p>
        </p:txBody>
      </p:sp>
      <p:sp>
        <p:nvSpPr>
          <p:cNvPr id="4" name="Slide Number Placeholder 3"/>
          <p:cNvSpPr>
            <a:spLocks noGrp="1"/>
          </p:cNvSpPr>
          <p:nvPr>
            <p:ph type="sldNum" sz="quarter" idx="10"/>
          </p:nvPr>
        </p:nvSpPr>
        <p:spPr/>
        <p:txBody>
          <a:bodyPr/>
          <a:lstStyle/>
          <a:p>
            <a:fld id="{DB02C51E-0F4A-4169-AFD1-7716C82CA28C}" type="slidenum">
              <a:rPr lang="en-US" smtClean="0"/>
              <a:t>14</a:t>
            </a:fld>
            <a:endParaRPr lang="en-US" dirty="0"/>
          </a:p>
        </p:txBody>
      </p:sp>
    </p:spTree>
    <p:extLst>
      <p:ext uri="{BB962C8B-B14F-4D97-AF65-F5344CB8AC3E}">
        <p14:creationId xmlns:p14="http://schemas.microsoft.com/office/powerpoint/2010/main" val="1815271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02C51E-0F4A-4169-AFD1-7716C82CA28C}" type="slidenum">
              <a:rPr lang="en-US" smtClean="0"/>
              <a:t>15</a:t>
            </a:fld>
            <a:endParaRPr lang="en-US" dirty="0"/>
          </a:p>
        </p:txBody>
      </p:sp>
    </p:spTree>
    <p:extLst>
      <p:ext uri="{BB962C8B-B14F-4D97-AF65-F5344CB8AC3E}">
        <p14:creationId xmlns:p14="http://schemas.microsoft.com/office/powerpoint/2010/main" val="1337313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02C51E-0F4A-4169-AFD1-7716C82CA28C}" type="slidenum">
              <a:rPr lang="en-US" smtClean="0"/>
              <a:t>17</a:t>
            </a:fld>
            <a:endParaRPr lang="en-US" dirty="0"/>
          </a:p>
        </p:txBody>
      </p:sp>
    </p:spTree>
    <p:extLst>
      <p:ext uri="{BB962C8B-B14F-4D97-AF65-F5344CB8AC3E}">
        <p14:creationId xmlns:p14="http://schemas.microsoft.com/office/powerpoint/2010/main" val="2623190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02C51E-0F4A-4169-AFD1-7716C82CA28C}" type="slidenum">
              <a:rPr lang="en-US" smtClean="0"/>
              <a:t>2</a:t>
            </a:fld>
            <a:endParaRPr lang="en-US" dirty="0"/>
          </a:p>
        </p:txBody>
      </p:sp>
    </p:spTree>
    <p:extLst>
      <p:ext uri="{BB962C8B-B14F-4D97-AF65-F5344CB8AC3E}">
        <p14:creationId xmlns:p14="http://schemas.microsoft.com/office/powerpoint/2010/main" val="32180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Wearing loud colors may make the interviewer infer things about (~credibility) you or</a:t>
            </a:r>
            <a:r>
              <a:rPr lang="en-US" baseline="0" dirty="0" smtClean="0"/>
              <a:t> distract them from what you are saying. </a:t>
            </a:r>
          </a:p>
          <a:p>
            <a:r>
              <a:rPr lang="en-US" baseline="0" dirty="0" smtClean="0"/>
              <a:t>ALSO, nothing with WORDS on it</a:t>
            </a:r>
          </a:p>
          <a:p>
            <a:r>
              <a:rPr lang="en-US" baseline="0" dirty="0" smtClean="0"/>
              <a:t>- black, blues, greys, beige, and light purples are best</a:t>
            </a:r>
          </a:p>
          <a:p>
            <a:endParaRPr lang="en-US" baseline="0" dirty="0" smtClean="0"/>
          </a:p>
          <a:p>
            <a:r>
              <a:rPr lang="en-US" baseline="0" dirty="0" smtClean="0"/>
              <a:t>STAY PROFESSIONAL:</a:t>
            </a:r>
          </a:p>
          <a:p>
            <a:pPr marL="174708" indent="-174708">
              <a:buFontTx/>
              <a:buChar char="-"/>
            </a:pPr>
            <a:r>
              <a:rPr lang="en-US" baseline="0" dirty="0" smtClean="0"/>
              <a:t>If you would feel comfortable meeting your friends for drinks after, you’re not appropriately dressed – you should look boring!</a:t>
            </a:r>
          </a:p>
          <a:p>
            <a:pPr marL="174708" indent="-174708">
              <a:buFontTx/>
              <a:buChar char="-"/>
            </a:pPr>
            <a:r>
              <a:rPr lang="en-US" baseline="0" dirty="0" smtClean="0"/>
              <a:t>Make sure it covers your skin (~bending over)</a:t>
            </a:r>
          </a:p>
          <a:p>
            <a:pPr marL="174708" indent="-174708">
              <a:buFontTx/>
              <a:buChar char="-"/>
            </a:pPr>
            <a:endParaRPr lang="en-US" baseline="0" dirty="0" smtClean="0"/>
          </a:p>
          <a:p>
            <a:r>
              <a:rPr lang="en-US" baseline="0" dirty="0" smtClean="0"/>
              <a:t>COMFORT:</a:t>
            </a:r>
          </a:p>
          <a:p>
            <a:pPr marL="174708" indent="-174708">
              <a:buFontTx/>
              <a:buChar char="-"/>
            </a:pPr>
            <a:r>
              <a:rPr lang="en-US" baseline="0" dirty="0" smtClean="0"/>
              <a:t>Your interviewer will be able to tell you’re uncomfortable if your constantly adjusting your clothing or shifting a lot</a:t>
            </a:r>
          </a:p>
          <a:p>
            <a:pPr fontAlgn="base"/>
            <a:endParaRPr lang="en-US" dirty="0"/>
          </a:p>
          <a:p>
            <a:pPr fontAlgn="base"/>
            <a:r>
              <a:rPr lang="en-US" b="1" dirty="0"/>
              <a:t>Double Down</a:t>
            </a:r>
            <a:endParaRPr lang="en-US" dirty="0"/>
          </a:p>
          <a:p>
            <a:pPr fontAlgn="base"/>
            <a:r>
              <a:rPr lang="en-US" dirty="0"/>
              <a:t>There are some things that are worth investing in, if you are able.  </a:t>
            </a:r>
            <a:r>
              <a:rPr lang="en-US" dirty="0">
                <a:hlinkClick r:id="rId3"/>
              </a:rPr>
              <a:t>Shoes</a:t>
            </a:r>
            <a:r>
              <a:rPr lang="en-US" dirty="0"/>
              <a:t>, </a:t>
            </a:r>
            <a:r>
              <a:rPr lang="en-US" dirty="0">
                <a:hlinkClick r:id="rId4"/>
              </a:rPr>
              <a:t>handbags</a:t>
            </a:r>
            <a:r>
              <a:rPr lang="en-US" dirty="0"/>
              <a:t> and </a:t>
            </a:r>
            <a:r>
              <a:rPr lang="en-US" dirty="0">
                <a:hlinkClick r:id="rId5"/>
              </a:rPr>
              <a:t>outerwear</a:t>
            </a:r>
            <a:r>
              <a:rPr lang="en-US" dirty="0"/>
              <a:t> are top of the list. Why? Because they complete the look. Pair an awesome pair of shoes with less expensive apparel and the look is instantly elevated. Same goes for handbag or outerwear.</a:t>
            </a:r>
          </a:p>
          <a:p>
            <a:endParaRPr lang="en-US" dirty="0"/>
          </a:p>
        </p:txBody>
      </p:sp>
      <p:sp>
        <p:nvSpPr>
          <p:cNvPr id="4" name="Slide Number Placeholder 3"/>
          <p:cNvSpPr>
            <a:spLocks noGrp="1"/>
          </p:cNvSpPr>
          <p:nvPr>
            <p:ph type="sldNum" sz="quarter" idx="10"/>
          </p:nvPr>
        </p:nvSpPr>
        <p:spPr/>
        <p:txBody>
          <a:bodyPr/>
          <a:lstStyle/>
          <a:p>
            <a:fld id="{DB02C51E-0F4A-4169-AFD1-7716C82CA28C}" type="slidenum">
              <a:rPr lang="en-US" smtClean="0"/>
              <a:t>3</a:t>
            </a:fld>
            <a:endParaRPr lang="en-US" dirty="0"/>
          </a:p>
        </p:txBody>
      </p:sp>
    </p:spTree>
    <p:extLst>
      <p:ext uri="{BB962C8B-B14F-4D97-AF65-F5344CB8AC3E}">
        <p14:creationId xmlns:p14="http://schemas.microsoft.com/office/powerpoint/2010/main" val="3968794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ITEMS YOU ALREADY HAVE:</a:t>
            </a:r>
          </a:p>
          <a:p>
            <a:r>
              <a:rPr lang="en-US" dirty="0" smtClean="0"/>
              <a:t>Look</a:t>
            </a:r>
            <a:r>
              <a:rPr lang="en-US" baseline="0" dirty="0" smtClean="0"/>
              <a:t> in your closet and see what items you already have before going shopping &amp; this will save you money. For example, if you already have a nice pair of pants, only shop for a matching belt or blazor. </a:t>
            </a:r>
          </a:p>
          <a:p>
            <a:endParaRPr lang="en-US" dirty="0" smtClean="0"/>
          </a:p>
          <a:p>
            <a:r>
              <a:rPr lang="en-US" dirty="0" smtClean="0"/>
              <a:t>ASK</a:t>
            </a:r>
            <a:r>
              <a:rPr lang="en-US" baseline="0" dirty="0" smtClean="0"/>
              <a:t> FOR ITEMS AS GIFTS:</a:t>
            </a:r>
          </a:p>
          <a:p>
            <a:r>
              <a:rPr lang="en-US" dirty="0" smtClean="0"/>
              <a:t>For your birthday</a:t>
            </a:r>
            <a:r>
              <a:rPr lang="en-US" baseline="0" dirty="0" smtClean="0"/>
              <a:t> or Christmas, maybe pick out one expensive item, such as nice shoes or a fitted blazer, rather than receiving/asking for several small items</a:t>
            </a:r>
          </a:p>
          <a:p>
            <a:endParaRPr lang="en-US" baseline="0" dirty="0" smtClean="0"/>
          </a:p>
          <a:p>
            <a:r>
              <a:rPr lang="en-US" baseline="0" dirty="0" smtClean="0"/>
              <a:t>LET OTHERS KNOW..:</a:t>
            </a:r>
          </a:p>
          <a:p>
            <a:r>
              <a:rPr lang="en-US" baseline="0" dirty="0" smtClean="0"/>
              <a:t>If you let friends and family know, they may have sale/store ideas for you, send you coupons, or even hand down some nice items.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B02C51E-0F4A-4169-AFD1-7716C82CA28C}" type="slidenum">
              <a:rPr lang="en-US" smtClean="0"/>
              <a:t>4</a:t>
            </a:fld>
            <a:endParaRPr lang="en-US" dirty="0"/>
          </a:p>
        </p:txBody>
      </p:sp>
    </p:spTree>
    <p:extLst>
      <p:ext uri="{BB962C8B-B14F-4D97-AF65-F5344CB8AC3E}">
        <p14:creationId xmlns:p14="http://schemas.microsoft.com/office/powerpoint/2010/main" val="949020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A SHOWER:</a:t>
            </a:r>
          </a:p>
          <a:p>
            <a:r>
              <a:rPr lang="en-US" dirty="0" smtClean="0"/>
              <a:t>If you haven’t showered, they will</a:t>
            </a:r>
            <a:r>
              <a:rPr lang="en-US" baseline="0" dirty="0" smtClean="0"/>
              <a:t> want to get you out as soon as possible and will not even give you a chance. </a:t>
            </a:r>
          </a:p>
          <a:p>
            <a:endParaRPr lang="en-US" baseline="0" dirty="0" smtClean="0"/>
          </a:p>
          <a:p>
            <a:r>
              <a:rPr lang="en-US" baseline="0" dirty="0" smtClean="0"/>
              <a:t>DON’T EAT FOODS…:</a:t>
            </a:r>
          </a:p>
          <a:p>
            <a:r>
              <a:rPr lang="en-US" baseline="0" dirty="0" smtClean="0"/>
              <a:t>Beware of COFFEE BREATH, don’t smoke or drink alcohol beforehand</a:t>
            </a:r>
            <a:endParaRPr lang="en-US" dirty="0"/>
          </a:p>
        </p:txBody>
      </p:sp>
      <p:sp>
        <p:nvSpPr>
          <p:cNvPr id="4" name="Slide Number Placeholder 3"/>
          <p:cNvSpPr>
            <a:spLocks noGrp="1"/>
          </p:cNvSpPr>
          <p:nvPr>
            <p:ph type="sldNum" sz="quarter" idx="10"/>
          </p:nvPr>
        </p:nvSpPr>
        <p:spPr/>
        <p:txBody>
          <a:bodyPr/>
          <a:lstStyle/>
          <a:p>
            <a:fld id="{DB02C51E-0F4A-4169-AFD1-7716C82CA28C}" type="slidenum">
              <a:rPr lang="en-US" smtClean="0"/>
              <a:t>5</a:t>
            </a:fld>
            <a:endParaRPr lang="en-US" dirty="0"/>
          </a:p>
        </p:txBody>
      </p:sp>
    </p:spTree>
    <p:extLst>
      <p:ext uri="{BB962C8B-B14F-4D97-AF65-F5344CB8AC3E}">
        <p14:creationId xmlns:p14="http://schemas.microsoft.com/office/powerpoint/2010/main" val="3936417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You know.. Look like you want to be there </a:t>
            </a:r>
          </a:p>
          <a:p>
            <a:endParaRPr lang="en-US" dirty="0"/>
          </a:p>
        </p:txBody>
      </p:sp>
      <p:sp>
        <p:nvSpPr>
          <p:cNvPr id="4" name="Slide Number Placeholder 3"/>
          <p:cNvSpPr>
            <a:spLocks noGrp="1"/>
          </p:cNvSpPr>
          <p:nvPr>
            <p:ph type="sldNum" sz="quarter" idx="10"/>
          </p:nvPr>
        </p:nvSpPr>
        <p:spPr/>
        <p:txBody>
          <a:bodyPr/>
          <a:lstStyle/>
          <a:p>
            <a:fld id="{DB02C51E-0F4A-4169-AFD1-7716C82CA28C}" type="slidenum">
              <a:rPr lang="en-US" smtClean="0"/>
              <a:t>6</a:t>
            </a:fld>
            <a:endParaRPr lang="en-US" dirty="0"/>
          </a:p>
        </p:txBody>
      </p:sp>
    </p:spTree>
    <p:extLst>
      <p:ext uri="{BB962C8B-B14F-4D97-AF65-F5344CB8AC3E}">
        <p14:creationId xmlns:p14="http://schemas.microsoft.com/office/powerpoint/2010/main" val="1536793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SUIT:</a:t>
            </a:r>
          </a:p>
          <a:p>
            <a:r>
              <a:rPr lang="en-US" dirty="0"/>
              <a:t>“It’s not about having money,” he said. “If you have a suit that only cost $150, go the extra mile and get it tailored. Shine your shoes. Make sure you manicure your nails. It’s the simple things that people notice, that take you far.”</a:t>
            </a:r>
          </a:p>
          <a:p>
            <a:endParaRPr lang="en-US" dirty="0" smtClean="0"/>
          </a:p>
          <a:p>
            <a:r>
              <a:rPr lang="en-US" dirty="0" smtClean="0"/>
              <a:t>BUTTON:</a:t>
            </a:r>
          </a:p>
          <a:p>
            <a:r>
              <a:rPr lang="en-US" dirty="0" smtClean="0"/>
              <a:t>Button the middle button or top two buttons ONLY </a:t>
            </a:r>
          </a:p>
          <a:p>
            <a:endParaRPr lang="en-US" dirty="0" smtClean="0"/>
          </a:p>
          <a:p>
            <a:r>
              <a:rPr lang="en-US" dirty="0" smtClean="0"/>
              <a:t>A BRIEFCASE MAKES..:</a:t>
            </a:r>
          </a:p>
          <a:p>
            <a:r>
              <a:rPr lang="en-US" dirty="0" smtClean="0"/>
              <a:t>Ask for a briefcase</a:t>
            </a:r>
            <a:r>
              <a:rPr lang="en-US" baseline="0" dirty="0" smtClean="0"/>
              <a:t> as a gift, or borrow a nice one from someone for your interview</a:t>
            </a:r>
          </a:p>
          <a:p>
            <a:endParaRPr lang="en-US" baseline="0" dirty="0" smtClean="0"/>
          </a:p>
          <a:p>
            <a:r>
              <a:rPr lang="en-US" baseline="0" dirty="0" smtClean="0"/>
              <a:t>TIES</a:t>
            </a:r>
          </a:p>
          <a:p>
            <a:pPr marL="174708" indent="-174708">
              <a:buFontTx/>
              <a:buChar char="-"/>
            </a:pPr>
            <a:r>
              <a:rPr lang="en-US" baseline="0" dirty="0" smtClean="0"/>
              <a:t>maroon, blues</a:t>
            </a:r>
          </a:p>
          <a:p>
            <a:r>
              <a:rPr lang="en-US" baseline="0" dirty="0" smtClean="0"/>
              <a:t>- Learn </a:t>
            </a:r>
            <a:r>
              <a:rPr lang="en-US" b="1" baseline="0" dirty="0" smtClean="0"/>
              <a:t>how to tie</a:t>
            </a:r>
            <a:r>
              <a:rPr lang="en-US" baseline="0" dirty="0" smtClean="0"/>
              <a:t> a tie!!</a:t>
            </a:r>
          </a:p>
          <a:p>
            <a:endParaRPr lang="en-US" baseline="0" dirty="0" smtClean="0"/>
          </a:p>
          <a:p>
            <a:r>
              <a:rPr lang="en-US" baseline="0" dirty="0" smtClean="0"/>
              <a:t>SHOES, BELT &amp; SOCKS:</a:t>
            </a:r>
          </a:p>
          <a:p>
            <a:r>
              <a:rPr lang="en-US" baseline="0" dirty="0" smtClean="0"/>
              <a:t>Belts should be about 1 in width, and </a:t>
            </a:r>
            <a:r>
              <a:rPr lang="en-US" b="1" u="sng" baseline="0" dirty="0" smtClean="0"/>
              <a:t>NO</a:t>
            </a:r>
            <a:r>
              <a:rPr lang="en-US" baseline="0" dirty="0" smtClean="0"/>
              <a:t> large belt buckles</a:t>
            </a:r>
          </a:p>
          <a:p>
            <a:r>
              <a:rPr lang="en-US" baseline="0" dirty="0" smtClean="0"/>
              <a:t>Make sure your SHOES are polished/look nice</a:t>
            </a:r>
          </a:p>
          <a:p>
            <a:endParaRPr lang="en-US" baseline="0" dirty="0" smtClean="0"/>
          </a:p>
          <a:p>
            <a:r>
              <a:rPr lang="en-US" baseline="0" dirty="0" smtClean="0"/>
              <a:t>JEWELRY – one ring and watch is acceptable </a:t>
            </a:r>
          </a:p>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DB02C51E-0F4A-4169-AFD1-7716C82CA28C}" type="slidenum">
              <a:rPr lang="en-US" smtClean="0"/>
              <a:t>7</a:t>
            </a:fld>
            <a:endParaRPr lang="en-US" dirty="0"/>
          </a:p>
        </p:txBody>
      </p:sp>
    </p:spTree>
    <p:extLst>
      <p:ext uri="{BB962C8B-B14F-4D97-AF65-F5344CB8AC3E}">
        <p14:creationId xmlns:p14="http://schemas.microsoft.com/office/powerpoint/2010/main" val="3097945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Suit - pants / skirts: </a:t>
            </a:r>
            <a:r>
              <a:rPr lang="en-US" dirty="0"/>
              <a:t>Tailored pants suits are appropriate for women. Pants suits can be an excellent</a:t>
            </a:r>
          </a:p>
          <a:p>
            <a:r>
              <a:rPr lang="en-US" dirty="0"/>
              <a:t>choice for site visits, particularly if the visit involves getting in and out of vehicles and/or the site is (or</a:t>
            </a:r>
          </a:p>
          <a:p>
            <a:r>
              <a:rPr lang="en-US" dirty="0"/>
              <a:t>includes) a manufacturing plant or industrial facility. If you wear pants, they should be creased and</a:t>
            </a:r>
          </a:p>
          <a:p>
            <a:r>
              <a:rPr lang="en-US" dirty="0"/>
              <a:t>tailored, not tight or flowing.</a:t>
            </a:r>
          </a:p>
          <a:p>
            <a:r>
              <a:rPr lang="en-US" dirty="0"/>
              <a:t>   - If you are pursuing a conservative industry and are in doubt, observe well</a:t>
            </a:r>
          </a:p>
          <a:p>
            <a:r>
              <a:rPr lang="en-US" dirty="0"/>
              <a:t>dressed women in your industry on the job, at career fairs, at information sessions, etc.</a:t>
            </a:r>
          </a:p>
          <a:p>
            <a:endParaRPr lang="en-US" dirty="0"/>
          </a:p>
          <a:p>
            <a:r>
              <a:rPr lang="en-US" dirty="0"/>
              <a:t>No one will want to take you seriously if you are wearing a short skirt</a:t>
            </a:r>
          </a:p>
          <a:p>
            <a:endParaRPr lang="en-US" sz="2400" dirty="0"/>
          </a:p>
          <a:p>
            <a:pPr marL="0" lvl="1" defTabSz="931774">
              <a:defRPr/>
            </a:pPr>
            <a:r>
              <a:rPr lang="en-US" sz="2400" b="1" u="sng" dirty="0"/>
              <a:t>NO</a:t>
            </a:r>
            <a:r>
              <a:rPr lang="en-US" sz="2400" dirty="0"/>
              <a:t> party, cocktail or sun dresses.</a:t>
            </a:r>
          </a:p>
          <a:p>
            <a:endParaRPr lang="en-US" dirty="0"/>
          </a:p>
        </p:txBody>
      </p:sp>
      <p:sp>
        <p:nvSpPr>
          <p:cNvPr id="4" name="Slide Number Placeholder 3"/>
          <p:cNvSpPr>
            <a:spLocks noGrp="1"/>
          </p:cNvSpPr>
          <p:nvPr>
            <p:ph type="sldNum" sz="quarter" idx="10"/>
          </p:nvPr>
        </p:nvSpPr>
        <p:spPr/>
        <p:txBody>
          <a:bodyPr/>
          <a:lstStyle/>
          <a:p>
            <a:fld id="{DB02C51E-0F4A-4169-AFD1-7716C82CA28C}" type="slidenum">
              <a:rPr lang="en-US" smtClean="0"/>
              <a:t>8</a:t>
            </a:fld>
            <a:endParaRPr lang="en-US" dirty="0"/>
          </a:p>
        </p:txBody>
      </p:sp>
    </p:spTree>
    <p:extLst>
      <p:ext uri="{BB962C8B-B14F-4D97-AF65-F5344CB8AC3E}">
        <p14:creationId xmlns:p14="http://schemas.microsoft.com/office/powerpoint/2010/main" val="4169094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02C51E-0F4A-4169-AFD1-7716C82CA28C}" type="slidenum">
              <a:rPr lang="en-US" smtClean="0"/>
              <a:t>9</a:t>
            </a:fld>
            <a:endParaRPr lang="en-US" dirty="0"/>
          </a:p>
        </p:txBody>
      </p:sp>
    </p:spTree>
    <p:extLst>
      <p:ext uri="{BB962C8B-B14F-4D97-AF65-F5344CB8AC3E}">
        <p14:creationId xmlns:p14="http://schemas.microsoft.com/office/powerpoint/2010/main" val="436315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0DB21F8-8BB2-4ADC-A3F1-60D217E9EC4A}" type="datetimeFigureOut">
              <a:rPr lang="en-US" smtClean="0"/>
              <a:t>10/12/2017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07E5AD-0496-422B-AE2B-4262FFD98EEF}" type="slidenum">
              <a:rPr lang="en-US" smtClean="0"/>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DB21F8-8BB2-4ADC-A3F1-60D217E9EC4A}" type="datetimeFigureOut">
              <a:rPr lang="en-US" smtClean="0"/>
              <a:t>10/12/2017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07E5AD-0496-422B-AE2B-4262FFD98EE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DB21F8-8BB2-4ADC-A3F1-60D217E9EC4A}" type="datetimeFigureOut">
              <a:rPr lang="en-US" smtClean="0"/>
              <a:t>10/12/2017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07E5AD-0496-422B-AE2B-4262FFD98EEF}"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DB21F8-8BB2-4ADC-A3F1-60D217E9EC4A}" type="datetimeFigureOut">
              <a:rPr lang="en-US" smtClean="0"/>
              <a:t>10/12/2017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07E5AD-0496-422B-AE2B-4262FFD98EEF}"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DB21F8-8BB2-4ADC-A3F1-60D217E9EC4A}" type="datetimeFigureOut">
              <a:rPr lang="en-US" smtClean="0"/>
              <a:t>10/12/2017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07E5AD-0496-422B-AE2B-4262FFD98EEF}" type="slidenum">
              <a:rPr lang="en-US" smtClean="0"/>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0DB21F8-8BB2-4ADC-A3F1-60D217E9EC4A}" type="datetimeFigureOut">
              <a:rPr lang="en-US" smtClean="0"/>
              <a:t>10/12/2017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07E5AD-0496-422B-AE2B-4262FFD98EEF}"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0DB21F8-8BB2-4ADC-A3F1-60D217E9EC4A}" type="datetimeFigureOut">
              <a:rPr lang="en-US" smtClean="0"/>
              <a:t>10/12/2017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F07E5AD-0496-422B-AE2B-4262FFD98EEF}" type="slidenum">
              <a:rPr lang="en-US" smtClean="0"/>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DB21F8-8BB2-4ADC-A3F1-60D217E9EC4A}" type="datetimeFigureOut">
              <a:rPr lang="en-US" smtClean="0"/>
              <a:t>10/12/2017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F07E5AD-0496-422B-AE2B-4262FFD98EE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DB21F8-8BB2-4ADC-A3F1-60D217E9EC4A}" type="datetimeFigureOut">
              <a:rPr lang="en-US" smtClean="0"/>
              <a:t>10/12/2017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F07E5AD-0496-422B-AE2B-4262FFD98EE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DB21F8-8BB2-4ADC-A3F1-60D217E9EC4A}" type="datetimeFigureOut">
              <a:rPr lang="en-US" smtClean="0"/>
              <a:t>10/12/2017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07E5AD-0496-422B-AE2B-4262FFD98EEF}" type="slidenum">
              <a:rPr lang="en-US" smtClean="0"/>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DB21F8-8BB2-4ADC-A3F1-60D217E9EC4A}" type="datetimeFigureOut">
              <a:rPr lang="en-US" smtClean="0"/>
              <a:t>10/12/2017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07E5AD-0496-422B-AE2B-4262FFD98EEF}"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80DB21F8-8BB2-4ADC-A3F1-60D217E9EC4A}" type="datetimeFigureOut">
              <a:rPr lang="en-US" smtClean="0"/>
              <a:t>10/12/2017</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5F07E5AD-0496-422B-AE2B-4262FFD98EEF}"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png"/><Relationship Id="rId5" Type="http://schemas.openxmlformats.org/officeDocument/2006/relationships/hyperlink" Target="https://www.stitchfix.com/" TargetMode="External"/><Relationship Id="rId4" Type="http://schemas.openxmlformats.org/officeDocument/2006/relationships/notesSlide" Target="../notesSlides/notesSlide1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hyperlink" Target="https://forms.office.com/Pages/ResponsePage.aspx?id=IFyHJnWyD0WMgACyQ421GztZCWXX7PRKk4oe8BUmKAJUNDZHM1ROQ0Y5R0NaWjhTVUJLNFNXN0g5RS4u"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85800"/>
            <a:ext cx="6324600" cy="936625"/>
          </a:xfrm>
        </p:spPr>
        <p:txBody>
          <a:bodyPr>
            <a:normAutofit/>
          </a:bodyPr>
          <a:lstStyle/>
          <a:p>
            <a:r>
              <a:rPr lang="en-US" sz="4800" b="1" dirty="0" smtClean="0">
                <a:latin typeface="BatangChe" panose="02030609000101010101" pitchFamily="49" charset="-127"/>
                <a:ea typeface="BatangChe" panose="02030609000101010101" pitchFamily="49" charset="-127"/>
              </a:rPr>
              <a:t>Dressing for Success</a:t>
            </a:r>
            <a:endParaRPr lang="en-US" sz="4800" b="1" dirty="0">
              <a:latin typeface="BatangChe" panose="02030609000101010101" pitchFamily="49" charset="-127"/>
              <a:ea typeface="BatangChe" panose="02030609000101010101" pitchFamily="49" charset="-127"/>
            </a:endParaRPr>
          </a:p>
        </p:txBody>
      </p:sp>
      <p:sp>
        <p:nvSpPr>
          <p:cNvPr id="3" name="Subtitle 2"/>
          <p:cNvSpPr>
            <a:spLocks noGrp="1"/>
          </p:cNvSpPr>
          <p:nvPr>
            <p:ph type="subTitle" idx="1"/>
          </p:nvPr>
        </p:nvSpPr>
        <p:spPr>
          <a:xfrm>
            <a:off x="1219200" y="4648200"/>
            <a:ext cx="6400800" cy="1676400"/>
          </a:xfrm>
        </p:spPr>
        <p:txBody>
          <a:bodyPr>
            <a:normAutofit lnSpcReduction="10000"/>
          </a:bodyPr>
          <a:lstStyle/>
          <a:p>
            <a:pPr algn="ctr"/>
            <a:r>
              <a:rPr lang="en-US" dirty="0" smtClean="0">
                <a:solidFill>
                  <a:schemeClr val="tx1">
                    <a:lumMod val="50000"/>
                    <a:lumOff val="50000"/>
                  </a:schemeClr>
                </a:solidFill>
                <a:latin typeface="Georgia" panose="02040502050405020303" pitchFamily="18" charset="0"/>
              </a:rPr>
              <a:t>Student Career Development</a:t>
            </a:r>
          </a:p>
          <a:p>
            <a:pPr algn="ctr"/>
            <a:r>
              <a:rPr lang="en-US" dirty="0" smtClean="0">
                <a:solidFill>
                  <a:schemeClr val="tx1">
                    <a:lumMod val="50000"/>
                    <a:lumOff val="50000"/>
                  </a:schemeClr>
                </a:solidFill>
                <a:latin typeface="Georgia" panose="02040502050405020303" pitchFamily="18" charset="0"/>
              </a:rPr>
              <a:t>Administration 036</a:t>
            </a:r>
          </a:p>
          <a:p>
            <a:pPr algn="ctr"/>
            <a:r>
              <a:rPr lang="en-US" dirty="0" smtClean="0">
                <a:solidFill>
                  <a:schemeClr val="tx1">
                    <a:lumMod val="50000"/>
                    <a:lumOff val="50000"/>
                  </a:schemeClr>
                </a:solidFill>
                <a:latin typeface="Georgia" panose="02040502050405020303" pitchFamily="18" charset="0"/>
              </a:rPr>
              <a:t>Careers@shawnee.edu</a:t>
            </a:r>
          </a:p>
          <a:p>
            <a:pPr algn="ctr"/>
            <a:r>
              <a:rPr lang="en-US" dirty="0" smtClean="0">
                <a:solidFill>
                  <a:schemeClr val="tx1">
                    <a:lumMod val="50000"/>
                    <a:lumOff val="50000"/>
                  </a:schemeClr>
                </a:solidFill>
                <a:latin typeface="Georgia" panose="02040502050405020303" pitchFamily="18" charset="0"/>
              </a:rPr>
              <a:t>(740) 351-3027</a:t>
            </a:r>
            <a:endParaRPr lang="en-US" dirty="0">
              <a:solidFill>
                <a:schemeClr val="tx1">
                  <a:lumMod val="50000"/>
                  <a:lumOff val="50000"/>
                </a:schemeClr>
              </a:solidFill>
              <a:latin typeface="Georgia" panose="02040502050405020303" pitchFamily="18" charset="0"/>
            </a:endParaRPr>
          </a:p>
        </p:txBody>
      </p:sp>
      <p:pic>
        <p:nvPicPr>
          <p:cNvPr id="2050" name="Picture 2" descr="http://cdn.shopify.com/s/files/1/0213/4994/products/English-Leather-Briefcase-Chestnut-1_1024x1024.jpg?v=143041093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1828800"/>
            <a:ext cx="3712029" cy="259842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 y="5181600"/>
            <a:ext cx="609600" cy="609600"/>
          </a:xfrm>
          <a:prstGeom prst="rect">
            <a:avLst/>
          </a:prstGeom>
        </p:spPr>
      </p:pic>
    </p:spTree>
    <p:extLst>
      <p:ext uri="{BB962C8B-B14F-4D97-AF65-F5344CB8AC3E}">
        <p14:creationId xmlns:p14="http://schemas.microsoft.com/office/powerpoint/2010/main" val="2576980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Professional </a:t>
            </a:r>
            <a:endParaRPr lang="en-US" dirty="0"/>
          </a:p>
        </p:txBody>
      </p:sp>
      <p:pic>
        <p:nvPicPr>
          <p:cNvPr id="4098"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990600" y="2133600"/>
            <a:ext cx="3800475"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1676400"/>
            <a:ext cx="3390900" cy="427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45805" y="1309396"/>
            <a:ext cx="609600" cy="609600"/>
          </a:xfrm>
          <a:prstGeom prst="rect">
            <a:avLst/>
          </a:prstGeom>
        </p:spPr>
      </p:pic>
    </p:spTree>
    <p:extLst>
      <p:ext uri="{BB962C8B-B14F-4D97-AF65-F5344CB8AC3E}">
        <p14:creationId xmlns:p14="http://schemas.microsoft.com/office/powerpoint/2010/main" val="768378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Ready</a:t>
            </a:r>
            <a:endParaRPr lang="en-US" dirty="0"/>
          </a:p>
        </p:txBody>
      </p:sp>
      <p:pic>
        <p:nvPicPr>
          <p:cNvPr id="5122"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066800" y="1905000"/>
            <a:ext cx="3390900"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2057400"/>
            <a:ext cx="245745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57700" y="914400"/>
            <a:ext cx="609600" cy="609600"/>
          </a:xfrm>
          <a:prstGeom prst="rect">
            <a:avLst/>
          </a:prstGeom>
        </p:spPr>
      </p:pic>
    </p:spTree>
    <p:extLst>
      <p:ext uri="{BB962C8B-B14F-4D97-AF65-F5344CB8AC3E}">
        <p14:creationId xmlns:p14="http://schemas.microsoft.com/office/powerpoint/2010/main" val="30555761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Casual</a:t>
            </a:r>
            <a:endParaRPr lang="en-US" dirty="0"/>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7700" y="2263422"/>
            <a:ext cx="4686300"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685800" y="1981200"/>
            <a:ext cx="3838575" cy="386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57700" y="979311"/>
            <a:ext cx="609600" cy="609600"/>
          </a:xfrm>
          <a:prstGeom prst="rect">
            <a:avLst/>
          </a:prstGeom>
        </p:spPr>
      </p:pic>
    </p:spTree>
    <p:extLst>
      <p:ext uri="{BB962C8B-B14F-4D97-AF65-F5344CB8AC3E}">
        <p14:creationId xmlns:p14="http://schemas.microsoft.com/office/powerpoint/2010/main" val="10204524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Casual Casual</a:t>
            </a:r>
            <a:endParaRPr lang="en-US" dirty="0"/>
          </a:p>
        </p:txBody>
      </p:sp>
      <p:pic>
        <p:nvPicPr>
          <p:cNvPr id="7170"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219200" y="1752600"/>
            <a:ext cx="2352675"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9356" y="1600200"/>
            <a:ext cx="3914775"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34556" y="723900"/>
            <a:ext cx="609600" cy="609600"/>
          </a:xfrm>
          <a:prstGeom prst="rect">
            <a:avLst/>
          </a:prstGeom>
        </p:spPr>
      </p:pic>
    </p:spTree>
    <p:extLst>
      <p:ext uri="{BB962C8B-B14F-4D97-AF65-F5344CB8AC3E}">
        <p14:creationId xmlns:p14="http://schemas.microsoft.com/office/powerpoint/2010/main" val="28855702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5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Tips</a:t>
            </a:r>
            <a:endParaRPr lang="en-US" dirty="0"/>
          </a:p>
        </p:txBody>
      </p:sp>
      <p:sp>
        <p:nvSpPr>
          <p:cNvPr id="3" name="Content Placeholder 2"/>
          <p:cNvSpPr>
            <a:spLocks noGrp="1"/>
          </p:cNvSpPr>
          <p:nvPr>
            <p:ph idx="1"/>
          </p:nvPr>
        </p:nvSpPr>
        <p:spPr>
          <a:xfrm>
            <a:off x="381000" y="1646237"/>
            <a:ext cx="8382000" cy="4525963"/>
          </a:xfrm>
        </p:spPr>
        <p:txBody>
          <a:bodyPr/>
          <a:lstStyle/>
          <a:p>
            <a:r>
              <a:rPr lang="en-US" dirty="0" smtClean="0"/>
              <a:t>Have a “toolkit” handy</a:t>
            </a:r>
          </a:p>
          <a:p>
            <a:r>
              <a:rPr lang="en-US" dirty="0" smtClean="0"/>
              <a:t>Use an app to help you match and organize your wardrobe!</a:t>
            </a:r>
          </a:p>
          <a:p>
            <a:pPr lvl="1"/>
            <a:r>
              <a:rPr lang="en-US" i="1" dirty="0" smtClean="0"/>
              <a:t>Stylebook</a:t>
            </a:r>
            <a:r>
              <a:rPr lang="en-US" dirty="0" smtClean="0"/>
              <a:t>, </a:t>
            </a:r>
            <a:r>
              <a:rPr lang="en-US" i="1" dirty="0" smtClean="0"/>
              <a:t>Pose</a:t>
            </a:r>
            <a:r>
              <a:rPr lang="en-US" dirty="0" smtClean="0"/>
              <a:t>, </a:t>
            </a:r>
            <a:r>
              <a:rPr lang="en-US" i="1" dirty="0" smtClean="0"/>
              <a:t>Closet, </a:t>
            </a:r>
            <a:r>
              <a:rPr lang="en-US" i="1" dirty="0" smtClean="0">
                <a:hlinkClick r:id="rId5"/>
              </a:rPr>
              <a:t>Stitch Fix</a:t>
            </a:r>
            <a:endParaRPr lang="en-US" i="1" dirty="0" smtClean="0"/>
          </a:p>
          <a:p>
            <a:r>
              <a:rPr lang="en-US" dirty="0" smtClean="0"/>
              <a:t>If you are struggling with what to wear – ask someone that you feel has good fashion sense.</a:t>
            </a:r>
          </a:p>
          <a:p>
            <a:pPr marL="457200" lvl="1" indent="0">
              <a:buNone/>
            </a:pPr>
            <a:endParaRPr lang="en-US" dirty="0"/>
          </a:p>
        </p:txBody>
      </p:sp>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348307"/>
            <a:ext cx="1176942" cy="2385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descr="http://theiospost.squarespace.com/storage/Pose-iPad-3.png?__SQUARESPACE_CACHEVERSION=134695882119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1800" y="4449788"/>
            <a:ext cx="2819400" cy="218290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sassynstyled.files.wordpress.com/2014/07/closet-app.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00800" y="4398241"/>
            <a:ext cx="225387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572000" y="3447833"/>
            <a:ext cx="609600" cy="609600"/>
          </a:xfrm>
          <a:prstGeom prst="rect">
            <a:avLst/>
          </a:prstGeom>
        </p:spPr>
      </p:pic>
    </p:spTree>
    <p:extLst>
      <p:ext uri="{BB962C8B-B14F-4D97-AF65-F5344CB8AC3E}">
        <p14:creationId xmlns:p14="http://schemas.microsoft.com/office/powerpoint/2010/main" val="2325707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914400"/>
            <a:ext cx="6172200" cy="646331"/>
          </a:xfrm>
          <a:prstGeom prst="rect">
            <a:avLst/>
          </a:prstGeom>
          <a:noFill/>
        </p:spPr>
        <p:txBody>
          <a:bodyPr wrap="square" rtlCol="0">
            <a:spAutoFit/>
          </a:bodyPr>
          <a:lstStyle/>
          <a:p>
            <a:pPr algn="ctr"/>
            <a:r>
              <a:rPr lang="en-US" sz="3600" dirty="0" smtClean="0">
                <a:solidFill>
                  <a:srgbClr val="FF0000"/>
                </a:solidFill>
                <a:latin typeface="Impact" panose="020B0806030902050204" pitchFamily="34" charset="0"/>
              </a:rPr>
              <a:t>SSU Bear Share</a:t>
            </a:r>
            <a:endParaRPr lang="en-US" sz="3600" dirty="0">
              <a:solidFill>
                <a:srgbClr val="FF0000"/>
              </a:solidFill>
              <a:latin typeface="Impact" panose="020B0806030902050204" pitchFamily="34" charset="0"/>
            </a:endParaRPr>
          </a:p>
        </p:txBody>
      </p:sp>
      <p:sp>
        <p:nvSpPr>
          <p:cNvPr id="3" name="TextBox 2"/>
          <p:cNvSpPr txBox="1"/>
          <p:nvPr/>
        </p:nvSpPr>
        <p:spPr>
          <a:xfrm>
            <a:off x="762000" y="1676400"/>
            <a:ext cx="3886200"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Stop by Student Career Development to take advantage of free donated business attire!</a:t>
            </a:r>
          </a:p>
          <a:p>
            <a:pPr marL="285750" indent="-285750">
              <a:buFont typeface="Arial" panose="020B0604020202020204" pitchFamily="34" charset="0"/>
              <a:buChar char="•"/>
            </a:pPr>
            <a:endParaRPr lang="en-US" sz="2800" dirty="0" smtClean="0"/>
          </a:p>
          <a:p>
            <a:pPr marL="285750" indent="-285750">
              <a:buFont typeface="Arial" panose="020B0604020202020204" pitchFamily="34" charset="0"/>
              <a:buChar char="•"/>
            </a:pPr>
            <a:r>
              <a:rPr lang="en-US" sz="2800" dirty="0" smtClean="0"/>
              <a:t>It will be especially popular during our job fair registration so stop by early!</a:t>
            </a:r>
          </a:p>
          <a:p>
            <a:pPr marL="285750" indent="-285750">
              <a:buFont typeface="Arial" panose="020B0604020202020204" pitchFamily="34" charset="0"/>
              <a:buChar char="•"/>
            </a:pPr>
            <a:endParaRPr lang="en-US" sz="28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1828800"/>
            <a:ext cx="3276600" cy="3319573"/>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91000" y="5468005"/>
            <a:ext cx="609600" cy="609600"/>
          </a:xfrm>
          <a:prstGeom prst="rect">
            <a:avLst/>
          </a:prstGeom>
        </p:spPr>
      </p:pic>
    </p:spTree>
    <p:extLst>
      <p:ext uri="{BB962C8B-B14F-4D97-AF65-F5344CB8AC3E}">
        <p14:creationId xmlns:p14="http://schemas.microsoft.com/office/powerpoint/2010/main" val="4223678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a:t>
            </a:r>
            <a:endParaRPr lang="en-US" dirty="0"/>
          </a:p>
        </p:txBody>
      </p:sp>
      <p:sp>
        <p:nvSpPr>
          <p:cNvPr id="3" name="Content Placeholder 2"/>
          <p:cNvSpPr>
            <a:spLocks noGrp="1"/>
          </p:cNvSpPr>
          <p:nvPr>
            <p:ph idx="1"/>
          </p:nvPr>
        </p:nvSpPr>
        <p:spPr/>
        <p:txBody>
          <a:bodyPr/>
          <a:lstStyle/>
          <a:p>
            <a:r>
              <a:rPr lang="en-US" dirty="0"/>
              <a:t>Complete this online quiz by clicking on the link &amp; answering the questions</a:t>
            </a:r>
          </a:p>
          <a:p>
            <a:r>
              <a:rPr lang="en-US" dirty="0"/>
              <a:t>There will be weeks during the semester where we send emails about a drawing for having the quiz completed by a certain date</a:t>
            </a:r>
          </a:p>
          <a:p>
            <a:pPr lvl="1"/>
            <a:r>
              <a:rPr lang="en-US" dirty="0">
                <a:hlinkClick r:id="rId2"/>
              </a:rPr>
              <a:t>https://</a:t>
            </a:r>
            <a:r>
              <a:rPr lang="en-US" dirty="0" smtClean="0">
                <a:hlinkClick r:id="rId2"/>
              </a:rPr>
              <a:t>forms.office.com/Pages/ResponsePage.aspx?id=IFyHJnWyD0WMgACyQ421GztZCWXX7PRKk4oe8BUmKAJUNDZHM1ROQ0Y5R0NaWjhTVUJLNFNXN0g5RS4u</a:t>
            </a:r>
            <a:r>
              <a:rPr lang="en-US" dirty="0" smtClean="0"/>
              <a:t> </a:t>
            </a:r>
            <a:endParaRPr lang="en-US" dirty="0"/>
          </a:p>
        </p:txBody>
      </p:sp>
    </p:spTree>
    <p:extLst>
      <p:ext uri="{BB962C8B-B14F-4D97-AF65-F5344CB8AC3E}">
        <p14:creationId xmlns:p14="http://schemas.microsoft.com/office/powerpoint/2010/main" val="1049859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dirty="0" smtClean="0"/>
              <a:t>Boyd, S. (2016). How to dress for success. </a:t>
            </a:r>
            <a:r>
              <a:rPr lang="en-US" i="1" dirty="0" smtClean="0"/>
              <a:t>Forbes Magazine. </a:t>
            </a:r>
            <a:r>
              <a:rPr lang="en-US" dirty="0" smtClean="0"/>
              <a:t>Retrieved Nov. 14, 2016 from http</a:t>
            </a:r>
            <a:r>
              <a:rPr lang="en-US" dirty="0"/>
              <a:t>://www.forbes.com/sites/sboyd/2016/09/24/how-to-dress-for-success/#</a:t>
            </a:r>
            <a:r>
              <a:rPr lang="en-US" dirty="0" smtClean="0"/>
              <a:t>11f100ac2748</a:t>
            </a:r>
          </a:p>
          <a:p>
            <a:r>
              <a:rPr lang="en-US" dirty="0" smtClean="0"/>
              <a:t>Shandrow, K.L. (2014). The stars of Shark Tank on how to dress for success. </a:t>
            </a:r>
            <a:r>
              <a:rPr lang="en-US" i="1" dirty="0" smtClean="0"/>
              <a:t>Entrepreneur. </a:t>
            </a:r>
            <a:r>
              <a:rPr lang="en-US" dirty="0" smtClean="0"/>
              <a:t>Retrieved Nov. 14, 2016 from https</a:t>
            </a:r>
            <a:r>
              <a:rPr lang="en-US" dirty="0"/>
              <a:t>://</a:t>
            </a:r>
            <a:r>
              <a:rPr lang="en-US" dirty="0" smtClean="0"/>
              <a:t>www.entrepreneur.com/article/237709</a:t>
            </a:r>
          </a:p>
          <a:p>
            <a:r>
              <a:rPr lang="en-US" dirty="0"/>
              <a:t>https://www.sbu.edu/docs/default-source/life-at-sbu-documents/professional-wardrobe-nbsp-.pdf?sfvrsn=0</a:t>
            </a:r>
            <a:endParaRPr lang="en-US" dirty="0" smtClean="0"/>
          </a:p>
          <a:p>
            <a:endParaRPr lang="en-US" dirty="0"/>
          </a:p>
        </p:txBody>
      </p:sp>
    </p:spTree>
    <p:extLst>
      <p:ext uri="{BB962C8B-B14F-4D97-AF65-F5344CB8AC3E}">
        <p14:creationId xmlns:p14="http://schemas.microsoft.com/office/powerpoint/2010/main" val="34450336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this important?</a:t>
            </a:r>
            <a:endParaRPr lang="en-US" dirty="0"/>
          </a:p>
        </p:txBody>
      </p:sp>
      <p:sp>
        <p:nvSpPr>
          <p:cNvPr id="3" name="Content Placeholder 2"/>
          <p:cNvSpPr>
            <a:spLocks noGrp="1"/>
          </p:cNvSpPr>
          <p:nvPr>
            <p:ph idx="1"/>
          </p:nvPr>
        </p:nvSpPr>
        <p:spPr/>
        <p:txBody>
          <a:bodyPr/>
          <a:lstStyle/>
          <a:p>
            <a:r>
              <a:rPr lang="en-US" sz="2600" b="1" dirty="0" smtClean="0"/>
              <a:t>You never get a 2</a:t>
            </a:r>
            <a:r>
              <a:rPr lang="en-US" sz="2600" b="1" baseline="30000" dirty="0" smtClean="0"/>
              <a:t>nd</a:t>
            </a:r>
            <a:r>
              <a:rPr lang="en-US" sz="2600" b="1" dirty="0" smtClean="0"/>
              <a:t> chance to make a 1</a:t>
            </a:r>
            <a:r>
              <a:rPr lang="en-US" sz="2600" b="1" baseline="30000" dirty="0" smtClean="0"/>
              <a:t>st</a:t>
            </a:r>
            <a:r>
              <a:rPr lang="en-US" sz="2600" b="1" dirty="0" smtClean="0"/>
              <a:t> impression!</a:t>
            </a:r>
          </a:p>
          <a:p>
            <a:r>
              <a:rPr lang="en-US" dirty="0" smtClean="0"/>
              <a:t>55 </a:t>
            </a:r>
            <a:r>
              <a:rPr lang="en-US" dirty="0"/>
              <a:t>% of another person’s perception of </a:t>
            </a:r>
            <a:r>
              <a:rPr lang="en-US" dirty="0" smtClean="0"/>
              <a:t>you is </a:t>
            </a:r>
            <a:r>
              <a:rPr lang="en-US" dirty="0"/>
              <a:t>based on how you look.</a:t>
            </a:r>
          </a:p>
          <a:p>
            <a:r>
              <a:rPr lang="en-US" dirty="0" smtClean="0"/>
              <a:t>“</a:t>
            </a:r>
            <a:r>
              <a:rPr lang="en-US" dirty="0"/>
              <a:t>75% of recruiters believe that how </a:t>
            </a:r>
            <a:r>
              <a:rPr lang="en-US" dirty="0" smtClean="0"/>
              <a:t>a person </a:t>
            </a:r>
            <a:r>
              <a:rPr lang="en-US" dirty="0"/>
              <a:t>dresses for work affects one's </a:t>
            </a:r>
            <a:r>
              <a:rPr lang="en-US" dirty="0" smtClean="0"/>
              <a:t>job, salary</a:t>
            </a:r>
            <a:r>
              <a:rPr lang="en-US" dirty="0"/>
              <a:t>, and possible promotions”</a:t>
            </a:r>
          </a:p>
          <a:p>
            <a:pPr lvl="1"/>
            <a:r>
              <a:rPr lang="en-US" dirty="0"/>
              <a:t>(http://wingsforsuccess.org)</a:t>
            </a:r>
          </a:p>
          <a:p>
            <a:r>
              <a:rPr lang="en-US" dirty="0"/>
              <a:t>“Your first </a:t>
            </a:r>
            <a:r>
              <a:rPr lang="en-US" dirty="0" smtClean="0"/>
              <a:t>impression is </a:t>
            </a:r>
            <a:r>
              <a:rPr lang="en-US" dirty="0"/>
              <a:t>always a lasting impression”</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00" y="5181600"/>
            <a:ext cx="609600" cy="609600"/>
          </a:xfrm>
          <a:prstGeom prst="rect">
            <a:avLst/>
          </a:prstGeom>
        </p:spPr>
      </p:pic>
    </p:spTree>
    <p:extLst>
      <p:ext uri="{BB962C8B-B14F-4D97-AF65-F5344CB8AC3E}">
        <p14:creationId xmlns:p14="http://schemas.microsoft.com/office/powerpoint/2010/main" val="38160938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6904366" cy="1143000"/>
          </a:xfrm>
        </p:spPr>
        <p:txBody>
          <a:bodyPr/>
          <a:lstStyle/>
          <a:p>
            <a:r>
              <a:rPr lang="en-US" dirty="0" smtClean="0"/>
              <a:t>The Basics</a:t>
            </a:r>
            <a:endParaRPr lang="en-US" dirty="0"/>
          </a:p>
        </p:txBody>
      </p:sp>
      <p:sp>
        <p:nvSpPr>
          <p:cNvPr id="3" name="Content Placeholder 2"/>
          <p:cNvSpPr>
            <a:spLocks noGrp="1"/>
          </p:cNvSpPr>
          <p:nvPr>
            <p:ph idx="1"/>
          </p:nvPr>
        </p:nvSpPr>
        <p:spPr>
          <a:xfrm>
            <a:off x="2133600" y="1837967"/>
            <a:ext cx="4896682" cy="3438169"/>
          </a:xfrm>
        </p:spPr>
        <p:txBody>
          <a:bodyPr>
            <a:normAutofit/>
          </a:bodyPr>
          <a:lstStyle/>
          <a:p>
            <a:r>
              <a:rPr lang="en-US" dirty="0"/>
              <a:t>Dress for the job you want, not the job you have</a:t>
            </a:r>
            <a:r>
              <a:rPr lang="en-US" dirty="0" smtClean="0"/>
              <a:t>.</a:t>
            </a:r>
          </a:p>
          <a:p>
            <a:r>
              <a:rPr lang="en-US" dirty="0" smtClean="0"/>
              <a:t>Stick to neutral, solid colors</a:t>
            </a:r>
          </a:p>
          <a:p>
            <a:pPr lvl="1"/>
            <a:r>
              <a:rPr lang="en-US" dirty="0" smtClean="0"/>
              <a:t>Accessorize to dress up different pieces</a:t>
            </a:r>
          </a:p>
          <a:p>
            <a:r>
              <a:rPr lang="en-US" dirty="0" smtClean="0"/>
              <a:t>Stay professional</a:t>
            </a:r>
          </a:p>
          <a:p>
            <a:r>
              <a:rPr lang="en-US" dirty="0" smtClean="0"/>
              <a:t>Wear something you feel good in! </a:t>
            </a:r>
          </a:p>
          <a:p>
            <a:r>
              <a:rPr lang="en-US" dirty="0" smtClean="0"/>
              <a:t>Try setting aside outfits for the week</a:t>
            </a:r>
          </a:p>
          <a:p>
            <a:r>
              <a:rPr lang="en-US" dirty="0" smtClean="0"/>
              <a:t>Double </a:t>
            </a:r>
            <a:r>
              <a:rPr lang="en-US" dirty="0"/>
              <a:t>Down</a:t>
            </a:r>
          </a:p>
          <a:p>
            <a:endParaRPr lang="en-US" dirty="0"/>
          </a:p>
          <a:p>
            <a:endParaRPr lang="en-US" dirty="0"/>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2966" y="3066337"/>
            <a:ext cx="1554073"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9891" y="609600"/>
            <a:ext cx="1613739" cy="245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descr="https://cdn.lookastic.com/black-suede-pumps/diane-von-furstenberg-suede-mid-heel-anette-pumps-in-black-original-443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272371" y="5305445"/>
            <a:ext cx="1275262" cy="85684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81400" y="5105400"/>
            <a:ext cx="209716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1172980"/>
            <a:ext cx="1524000" cy="456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090528" y="800100"/>
            <a:ext cx="609600" cy="609600"/>
          </a:xfrm>
          <a:prstGeom prst="rect">
            <a:avLst/>
          </a:prstGeom>
        </p:spPr>
      </p:pic>
    </p:spTree>
    <p:extLst>
      <p:ext uri="{BB962C8B-B14F-4D97-AF65-F5344CB8AC3E}">
        <p14:creationId xmlns:p14="http://schemas.microsoft.com/office/powerpoint/2010/main" val="3792230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6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Buying New Items</a:t>
            </a:r>
            <a:endParaRPr lang="en-US" dirty="0"/>
          </a:p>
        </p:txBody>
      </p:sp>
      <p:sp>
        <p:nvSpPr>
          <p:cNvPr id="3" name="Content Placeholder 2"/>
          <p:cNvSpPr>
            <a:spLocks noGrp="1"/>
          </p:cNvSpPr>
          <p:nvPr>
            <p:ph idx="1"/>
          </p:nvPr>
        </p:nvSpPr>
        <p:spPr>
          <a:xfrm>
            <a:off x="381000" y="2057400"/>
            <a:ext cx="5257800" cy="3962400"/>
          </a:xfrm>
        </p:spPr>
        <p:txBody>
          <a:bodyPr>
            <a:normAutofit lnSpcReduction="10000"/>
          </a:bodyPr>
          <a:lstStyle/>
          <a:p>
            <a:r>
              <a:rPr lang="en-US" b="1" dirty="0" smtClean="0"/>
              <a:t>Quality over Quantity</a:t>
            </a:r>
          </a:p>
          <a:p>
            <a:r>
              <a:rPr lang="en-US" dirty="0" smtClean="0"/>
              <a:t>First, what items do you already have in your wardrobe?</a:t>
            </a:r>
          </a:p>
          <a:p>
            <a:r>
              <a:rPr lang="en-US" dirty="0" smtClean="0"/>
              <a:t>Ask for items as gifts</a:t>
            </a:r>
          </a:p>
          <a:p>
            <a:r>
              <a:rPr lang="en-US" dirty="0" smtClean="0"/>
              <a:t>Shop sales!</a:t>
            </a:r>
          </a:p>
          <a:p>
            <a:r>
              <a:rPr lang="en-US" dirty="0" smtClean="0"/>
              <a:t>Browse consignment and thrift stores</a:t>
            </a:r>
          </a:p>
          <a:p>
            <a:r>
              <a:rPr lang="en-US" dirty="0" smtClean="0"/>
              <a:t>Let others know you are revitalizing your wardrobe</a:t>
            </a:r>
          </a:p>
          <a:p>
            <a:r>
              <a:rPr lang="en-US" dirty="0" smtClean="0"/>
              <a:t>Think about material before buying (</a:t>
            </a:r>
            <a:r>
              <a:rPr lang="en-US" i="1" dirty="0" smtClean="0"/>
              <a:t>will it need to be dry cleaned?)</a:t>
            </a:r>
            <a:endParaRPr lang="en-US" i="1" dirty="0"/>
          </a:p>
        </p:txBody>
      </p:sp>
      <p:pic>
        <p:nvPicPr>
          <p:cNvPr id="4098" name="Picture 2" descr="http://s3.amazonaws.com/rapgenius/shopping-spre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514600"/>
            <a:ext cx="3048000" cy="2352675"/>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72200" y="1219200"/>
            <a:ext cx="609600" cy="609600"/>
          </a:xfrm>
          <a:prstGeom prst="rect">
            <a:avLst/>
          </a:prstGeom>
        </p:spPr>
      </p:pic>
    </p:spTree>
    <p:extLst>
      <p:ext uri="{BB962C8B-B14F-4D97-AF65-F5344CB8AC3E}">
        <p14:creationId xmlns:p14="http://schemas.microsoft.com/office/powerpoint/2010/main" val="4182581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Hygiene</a:t>
            </a:r>
            <a:endParaRPr lang="en-US" strike="sngStrike" dirty="0"/>
          </a:p>
        </p:txBody>
      </p:sp>
      <p:sp>
        <p:nvSpPr>
          <p:cNvPr id="3" name="Content Placeholder 2"/>
          <p:cNvSpPr>
            <a:spLocks noGrp="1"/>
          </p:cNvSpPr>
          <p:nvPr>
            <p:ph idx="1"/>
          </p:nvPr>
        </p:nvSpPr>
        <p:spPr>
          <a:xfrm>
            <a:off x="609600" y="1752600"/>
            <a:ext cx="4343400" cy="4076239"/>
          </a:xfrm>
        </p:spPr>
        <p:txBody>
          <a:bodyPr>
            <a:noAutofit/>
          </a:bodyPr>
          <a:lstStyle/>
          <a:p>
            <a:pPr marL="274320" indent="-274320">
              <a:buFont typeface="Symbol" pitchFamily="18" charset="2"/>
              <a:buChar char=""/>
              <a:defRPr/>
            </a:pPr>
            <a:r>
              <a:rPr lang="en-US" sz="2000" b="1" dirty="0" smtClean="0"/>
              <a:t>Body </a:t>
            </a:r>
            <a:r>
              <a:rPr lang="en-US" sz="2000" b="1" dirty="0"/>
              <a:t>Odor</a:t>
            </a:r>
          </a:p>
          <a:p>
            <a:pPr marL="548640" lvl="1" indent="-274320">
              <a:buFont typeface="Symbol" pitchFamily="18" charset="2"/>
              <a:buChar char=""/>
              <a:defRPr/>
            </a:pPr>
            <a:r>
              <a:rPr lang="en-US" sz="2000" dirty="0" smtClean="0"/>
              <a:t>Take a shower!</a:t>
            </a:r>
          </a:p>
          <a:p>
            <a:pPr marL="548640" lvl="1" indent="-274320">
              <a:buFont typeface="Symbol" pitchFamily="18" charset="2"/>
              <a:buChar char=""/>
              <a:defRPr/>
            </a:pPr>
            <a:r>
              <a:rPr lang="en-US" sz="2000" dirty="0" smtClean="0"/>
              <a:t>Wear </a:t>
            </a:r>
            <a:r>
              <a:rPr lang="en-US" sz="2000" dirty="0"/>
              <a:t>deodorant   </a:t>
            </a:r>
          </a:p>
          <a:p>
            <a:pPr marL="548640" lvl="1" indent="-274320">
              <a:buFont typeface="Symbol" pitchFamily="18" charset="2"/>
              <a:buChar char=""/>
              <a:defRPr/>
            </a:pPr>
            <a:r>
              <a:rPr lang="en-US" sz="2000" dirty="0"/>
              <a:t>Minimal perfume/cologne </a:t>
            </a:r>
          </a:p>
          <a:p>
            <a:pPr marL="274320" indent="-274320">
              <a:buFont typeface="Symbol" pitchFamily="18" charset="2"/>
              <a:buChar char=""/>
              <a:defRPr/>
            </a:pPr>
            <a:r>
              <a:rPr lang="en-US" sz="2000" b="1" dirty="0"/>
              <a:t>Breath</a:t>
            </a:r>
          </a:p>
          <a:p>
            <a:pPr marL="548640" lvl="1" indent="-274320">
              <a:buFont typeface="Symbol" pitchFamily="18" charset="2"/>
              <a:buChar char=""/>
              <a:defRPr/>
            </a:pPr>
            <a:r>
              <a:rPr lang="en-US" sz="2000" dirty="0"/>
              <a:t>Well-brushed and fresh breath</a:t>
            </a:r>
          </a:p>
          <a:p>
            <a:pPr marL="548640" lvl="1" indent="-274320">
              <a:buFont typeface="Symbol" pitchFamily="18" charset="2"/>
              <a:buChar char=""/>
              <a:defRPr/>
            </a:pPr>
            <a:r>
              <a:rPr lang="en-US" sz="2000" dirty="0"/>
              <a:t>Don’t eat foods that will leave an </a:t>
            </a:r>
            <a:r>
              <a:rPr lang="en-US" sz="2000" dirty="0" smtClean="0"/>
              <a:t>odor </a:t>
            </a:r>
          </a:p>
          <a:p>
            <a:pPr marL="548640" lvl="1" indent="-274320">
              <a:buFont typeface="Symbol" pitchFamily="18" charset="2"/>
              <a:buChar char=""/>
              <a:defRPr/>
            </a:pPr>
            <a:r>
              <a:rPr lang="en-US" sz="2000" dirty="0" smtClean="0"/>
              <a:t>Do not chew gum or eat mints during an interview!</a:t>
            </a:r>
          </a:p>
          <a:p>
            <a:pPr marL="274320" lvl="1" indent="0">
              <a:buNone/>
              <a:defRPr/>
            </a:pPr>
            <a:endParaRPr lang="en-US" sz="2000" dirty="0"/>
          </a:p>
        </p:txBody>
      </p:sp>
      <p:pic>
        <p:nvPicPr>
          <p:cNvPr id="5124" name="Picture 4" descr="http://thebobbydshow.com/wp-content/uploads/2012/02/Poorh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590800"/>
            <a:ext cx="2676525" cy="1867343"/>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06078" y="1021702"/>
            <a:ext cx="609600" cy="609600"/>
          </a:xfrm>
          <a:prstGeom prst="rect">
            <a:avLst/>
          </a:prstGeom>
        </p:spPr>
      </p:pic>
    </p:spTree>
    <p:extLst>
      <p:ext uri="{BB962C8B-B14F-4D97-AF65-F5344CB8AC3E}">
        <p14:creationId xmlns:p14="http://schemas.microsoft.com/office/powerpoint/2010/main" val="6777153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Appearance</a:t>
            </a:r>
            <a:endParaRPr lang="en-US" dirty="0"/>
          </a:p>
        </p:txBody>
      </p:sp>
      <p:sp>
        <p:nvSpPr>
          <p:cNvPr id="3" name="Content Placeholder 2"/>
          <p:cNvSpPr>
            <a:spLocks noGrp="1"/>
          </p:cNvSpPr>
          <p:nvPr>
            <p:ph idx="1"/>
          </p:nvPr>
        </p:nvSpPr>
        <p:spPr>
          <a:xfrm>
            <a:off x="457200" y="990601"/>
            <a:ext cx="8229600" cy="5181599"/>
          </a:xfrm>
        </p:spPr>
        <p:txBody>
          <a:bodyPr>
            <a:noAutofit/>
          </a:bodyPr>
          <a:lstStyle/>
          <a:p>
            <a:pPr marL="274320" indent="-274320">
              <a:buFont typeface="Symbol" pitchFamily="18" charset="2"/>
              <a:buChar char=""/>
              <a:defRPr/>
            </a:pPr>
            <a:r>
              <a:rPr lang="en-US" sz="2400" b="1" dirty="0" smtClean="0"/>
              <a:t>Hair</a:t>
            </a:r>
            <a:endParaRPr lang="en-US" sz="2400" b="1" dirty="0"/>
          </a:p>
          <a:p>
            <a:pPr marL="548640" lvl="1" indent="-274320">
              <a:buFont typeface="Symbol" pitchFamily="18" charset="2"/>
              <a:buChar char=""/>
              <a:defRPr/>
            </a:pPr>
            <a:r>
              <a:rPr lang="en-US" sz="2000" dirty="0"/>
              <a:t>Well-groomed</a:t>
            </a:r>
          </a:p>
          <a:p>
            <a:pPr marL="548640" lvl="1" indent="-274320">
              <a:buFont typeface="Symbol" pitchFamily="18" charset="2"/>
              <a:buChar char=""/>
              <a:defRPr/>
            </a:pPr>
            <a:r>
              <a:rPr lang="en-US" sz="2000" dirty="0"/>
              <a:t>Don’t use too much product </a:t>
            </a:r>
          </a:p>
          <a:p>
            <a:pPr marL="548640" lvl="1" indent="-274320">
              <a:buFont typeface="Symbol" pitchFamily="18" charset="2"/>
              <a:buChar char=""/>
              <a:defRPr/>
            </a:pPr>
            <a:r>
              <a:rPr lang="en-US" sz="2000" dirty="0"/>
              <a:t>Men – Get a hair cut 3-5 days </a:t>
            </a:r>
            <a:r>
              <a:rPr lang="en-US" sz="2000" dirty="0" smtClean="0"/>
              <a:t>before (</a:t>
            </a:r>
            <a:r>
              <a:rPr lang="en-US" sz="2000" i="1" dirty="0" smtClean="0"/>
              <a:t>if needed</a:t>
            </a:r>
            <a:r>
              <a:rPr lang="en-US" sz="2000" dirty="0" smtClean="0"/>
              <a:t>)</a:t>
            </a:r>
            <a:endParaRPr lang="en-US" sz="2000" dirty="0"/>
          </a:p>
          <a:p>
            <a:pPr marL="274320" indent="-274320">
              <a:buFont typeface="Symbol" pitchFamily="18" charset="2"/>
              <a:buChar char=""/>
              <a:defRPr/>
            </a:pPr>
            <a:r>
              <a:rPr lang="en-US" sz="2400" b="1" dirty="0"/>
              <a:t>Make-up</a:t>
            </a:r>
          </a:p>
          <a:p>
            <a:pPr marL="674370" lvl="1" indent="-274320">
              <a:buFont typeface="Symbol" pitchFamily="18" charset="2"/>
              <a:buChar char=""/>
              <a:defRPr/>
            </a:pPr>
            <a:r>
              <a:rPr lang="en-US" sz="2000" dirty="0"/>
              <a:t>Minimal/natural </a:t>
            </a:r>
          </a:p>
          <a:p>
            <a:pPr marL="274320" indent="-274320">
              <a:buFont typeface="Symbol" pitchFamily="18" charset="2"/>
              <a:buChar char=""/>
              <a:defRPr/>
            </a:pPr>
            <a:r>
              <a:rPr lang="en-US" sz="2400" b="1" dirty="0"/>
              <a:t>Facial Hair</a:t>
            </a:r>
          </a:p>
          <a:p>
            <a:pPr marL="731520" lvl="2" indent="-274320">
              <a:buFont typeface="Symbol" pitchFamily="18" charset="2"/>
              <a:buChar char=""/>
              <a:defRPr/>
            </a:pPr>
            <a:r>
              <a:rPr lang="en-US" sz="2000" dirty="0"/>
              <a:t>Neatly trimmed</a:t>
            </a:r>
            <a:endParaRPr lang="en-US" sz="2000" b="1" dirty="0"/>
          </a:p>
          <a:p>
            <a:pPr marL="274320" indent="-274320">
              <a:buFont typeface="Symbol" pitchFamily="18" charset="2"/>
              <a:buChar char=""/>
              <a:defRPr/>
            </a:pPr>
            <a:r>
              <a:rPr lang="en-US" sz="2400" b="1" dirty="0"/>
              <a:t>Remove piercings</a:t>
            </a:r>
          </a:p>
          <a:p>
            <a:pPr marL="274320" indent="-274320">
              <a:buFont typeface="Symbol" pitchFamily="18" charset="2"/>
              <a:buChar char=""/>
              <a:defRPr/>
            </a:pPr>
            <a:r>
              <a:rPr lang="en-US" sz="2400" b="1" dirty="0" smtClean="0"/>
              <a:t>Fingernails</a:t>
            </a:r>
          </a:p>
          <a:p>
            <a:pPr marL="548640" lvl="1" indent="-274320">
              <a:buFont typeface="Symbol" pitchFamily="18" charset="2"/>
              <a:buChar char=""/>
              <a:defRPr/>
            </a:pPr>
            <a:r>
              <a:rPr lang="en-US" sz="2000" dirty="0"/>
              <a:t>Cleaned and trimmed (1/4 inch past finger tips)</a:t>
            </a:r>
          </a:p>
          <a:p>
            <a:pPr marL="548640" lvl="1" indent="-274320">
              <a:buFont typeface="Symbol" pitchFamily="18" charset="2"/>
              <a:buChar char=""/>
              <a:defRPr/>
            </a:pPr>
            <a:r>
              <a:rPr lang="en-US" sz="2000" dirty="0"/>
              <a:t>Ladies - Clear polish</a:t>
            </a:r>
          </a:p>
          <a:p>
            <a:pPr marL="274320" indent="-274320">
              <a:buFont typeface="Symbol" pitchFamily="18" charset="2"/>
              <a:buChar char=""/>
              <a:defRPr/>
            </a:pPr>
            <a:r>
              <a:rPr lang="en-US" sz="2400" b="1" dirty="0" smtClean="0"/>
              <a:t>Clothing</a:t>
            </a:r>
            <a:endParaRPr lang="en-US" sz="1800" b="1" dirty="0"/>
          </a:p>
          <a:p>
            <a:pPr marL="548640" lvl="1" indent="-274320">
              <a:buFont typeface="Symbol" pitchFamily="18" charset="2"/>
              <a:buChar char=""/>
              <a:defRPr/>
            </a:pPr>
            <a:r>
              <a:rPr lang="en-US" sz="2000" dirty="0" smtClean="0"/>
              <a:t>Clean and ironed</a:t>
            </a:r>
            <a:endParaRPr lang="en-US" sz="1800" dirty="0"/>
          </a:p>
        </p:txBody>
      </p:sp>
      <p:sp>
        <p:nvSpPr>
          <p:cNvPr id="4" name="TextBox 3"/>
          <p:cNvSpPr txBox="1"/>
          <p:nvPr/>
        </p:nvSpPr>
        <p:spPr>
          <a:xfrm>
            <a:off x="5159022" y="5987296"/>
            <a:ext cx="3718006" cy="892552"/>
          </a:xfrm>
          <a:prstGeom prst="rect">
            <a:avLst/>
          </a:prstGeom>
          <a:noFill/>
        </p:spPr>
        <p:txBody>
          <a:bodyPr wrap="none" rtlCol="0">
            <a:spAutoFit/>
          </a:bodyPr>
          <a:lstStyle/>
          <a:p>
            <a:endParaRPr lang="en-US" dirty="0" smtClean="0"/>
          </a:p>
          <a:p>
            <a:r>
              <a:rPr lang="en-US" sz="1600" i="1" dirty="0" smtClean="0">
                <a:solidFill>
                  <a:srgbClr val="C00000"/>
                </a:solidFill>
              </a:rPr>
              <a:t>** Arrive early and check your appearance</a:t>
            </a:r>
          </a:p>
          <a:p>
            <a:endParaRPr lang="en-US" dirty="0"/>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219200"/>
            <a:ext cx="2076146"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https://encrypted-tbn2.gstatic.com/images?q=tbn:ANd9GcSrrGOHVLJ_vb1fRu6D7ucJ86gD7p3j8XGggCUcpiQwil1fFekn"/>
          <p:cNvPicPr/>
          <p:nvPr/>
        </p:nvPicPr>
        <p:blipFill>
          <a:blip r:embed="rId6">
            <a:extLst>
              <a:ext uri="{28A0092B-C50C-407E-A947-70E740481C1C}">
                <a14:useLocalDpi xmlns:a14="http://schemas.microsoft.com/office/drawing/2010/main" val="0"/>
              </a:ext>
            </a:extLst>
          </a:blip>
          <a:srcRect/>
          <a:stretch>
            <a:fillRect/>
          </a:stretch>
        </p:blipFill>
        <p:spPr bwMode="auto">
          <a:xfrm>
            <a:off x="6629400" y="3486150"/>
            <a:ext cx="1924050" cy="2381250"/>
          </a:xfrm>
          <a:prstGeom prst="rect">
            <a:avLst/>
          </a:prstGeom>
          <a:noFill/>
          <a:ln>
            <a:noFill/>
          </a:ln>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914400"/>
            <a:ext cx="609600" cy="609600"/>
          </a:xfrm>
          <a:prstGeom prst="rect">
            <a:avLst/>
          </a:prstGeom>
        </p:spPr>
      </p:pic>
    </p:spTree>
    <p:extLst>
      <p:ext uri="{BB962C8B-B14F-4D97-AF65-F5344CB8AC3E}">
        <p14:creationId xmlns:p14="http://schemas.microsoft.com/office/powerpoint/2010/main" val="3453387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0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a:t>
            </a:r>
            <a:endParaRPr lang="en-US" dirty="0"/>
          </a:p>
        </p:txBody>
      </p:sp>
      <p:sp>
        <p:nvSpPr>
          <p:cNvPr id="3" name="Content Placeholder 2"/>
          <p:cNvSpPr>
            <a:spLocks noGrp="1"/>
          </p:cNvSpPr>
          <p:nvPr>
            <p:ph idx="1"/>
          </p:nvPr>
        </p:nvSpPr>
        <p:spPr>
          <a:xfrm>
            <a:off x="152399" y="1828800"/>
            <a:ext cx="4329289" cy="4495800"/>
          </a:xfrm>
        </p:spPr>
        <p:txBody>
          <a:bodyPr>
            <a:normAutofit/>
          </a:bodyPr>
          <a:lstStyle/>
          <a:p>
            <a:r>
              <a:rPr lang="en-US" dirty="0" smtClean="0"/>
              <a:t>Make sure your suit is tailored</a:t>
            </a:r>
          </a:p>
          <a:p>
            <a:pPr lvl="1"/>
            <a:r>
              <a:rPr lang="en-US" dirty="0" smtClean="0"/>
              <a:t>Button only one or two buttons</a:t>
            </a:r>
          </a:p>
          <a:p>
            <a:r>
              <a:rPr lang="en-US" dirty="0" smtClean="0"/>
              <a:t>Wear a long-sleeved shirt</a:t>
            </a:r>
          </a:p>
          <a:p>
            <a:r>
              <a:rPr lang="en-US" dirty="0" smtClean="0"/>
              <a:t>A briefcase makes a great accessory!</a:t>
            </a:r>
          </a:p>
          <a:p>
            <a:r>
              <a:rPr lang="en-US" dirty="0" smtClean="0"/>
              <a:t>Wear a tie with “classic” colors </a:t>
            </a:r>
          </a:p>
          <a:p>
            <a:r>
              <a:rPr lang="en-US" dirty="0" smtClean="0"/>
              <a:t>Your shoes, belt, and socks should match</a:t>
            </a:r>
          </a:p>
          <a:p>
            <a:r>
              <a:rPr lang="en-US" dirty="0" smtClean="0"/>
              <a:t>Jewelry should be limited</a:t>
            </a:r>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7340" b="6664"/>
          <a:stretch/>
        </p:blipFill>
        <p:spPr bwMode="auto">
          <a:xfrm>
            <a:off x="4481918" y="1676400"/>
            <a:ext cx="4633860" cy="3968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643812"/>
            <a:ext cx="609600" cy="609600"/>
          </a:xfrm>
          <a:prstGeom prst="rect">
            <a:avLst/>
          </a:prstGeom>
        </p:spPr>
      </p:pic>
    </p:spTree>
    <p:extLst>
      <p:ext uri="{BB962C8B-B14F-4D97-AF65-F5344CB8AC3E}">
        <p14:creationId xmlns:p14="http://schemas.microsoft.com/office/powerpoint/2010/main" val="1748135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ttps://s-media-cache-ak0.pinimg.com/236x/b2/86/0a/b2860aff4311f9bfc59a0840afda483a.jpg"/>
          <p:cNvPicPr>
            <a:picLocks noChangeAspect="1" noChangeArrowheads="1"/>
          </p:cNvPicPr>
          <p:nvPr/>
        </p:nvPicPr>
        <p:blipFill rotWithShape="1">
          <a:blip r:embed="rId5">
            <a:extLst>
              <a:ext uri="{28A0092B-C50C-407E-A947-70E740481C1C}">
                <a14:useLocalDpi xmlns:a14="http://schemas.microsoft.com/office/drawing/2010/main" val="0"/>
              </a:ext>
            </a:extLst>
          </a:blip>
          <a:srcRect l="35593" r="24231"/>
          <a:stretch/>
        </p:blipFill>
        <p:spPr bwMode="auto">
          <a:xfrm>
            <a:off x="7924800" y="3733800"/>
            <a:ext cx="90311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020762"/>
          </a:xfrm>
        </p:spPr>
        <p:txBody>
          <a:bodyPr>
            <a:normAutofit/>
          </a:bodyPr>
          <a:lstStyle/>
          <a:p>
            <a:r>
              <a:rPr lang="en-US" dirty="0" smtClean="0"/>
              <a:t>Women</a:t>
            </a:r>
            <a:endParaRPr lang="en-US" dirty="0"/>
          </a:p>
        </p:txBody>
      </p:sp>
      <p:sp>
        <p:nvSpPr>
          <p:cNvPr id="3" name="Content Placeholder 2"/>
          <p:cNvSpPr>
            <a:spLocks noGrp="1"/>
          </p:cNvSpPr>
          <p:nvPr>
            <p:ph idx="1"/>
          </p:nvPr>
        </p:nvSpPr>
        <p:spPr>
          <a:xfrm>
            <a:off x="181263" y="1104900"/>
            <a:ext cx="8763000" cy="5257800"/>
          </a:xfrm>
        </p:spPr>
        <p:txBody>
          <a:bodyPr>
            <a:normAutofit fontScale="92500" lnSpcReduction="20000"/>
          </a:bodyPr>
          <a:lstStyle/>
          <a:p>
            <a:pPr marL="274320" indent="-274320">
              <a:buFont typeface="Wingdings 2"/>
              <a:buChar char=""/>
              <a:defRPr/>
            </a:pPr>
            <a:r>
              <a:rPr lang="en-US" sz="3100" b="1" dirty="0"/>
              <a:t>Suit</a:t>
            </a:r>
          </a:p>
          <a:p>
            <a:pPr marL="617220" lvl="1" indent="-342900">
              <a:buFont typeface="Courier New" panose="02070309020205020404" pitchFamily="49" charset="0"/>
              <a:buChar char="o"/>
              <a:defRPr/>
            </a:pPr>
            <a:r>
              <a:rPr lang="en-US" sz="2400" dirty="0"/>
              <a:t>Conservative dark black, navy, dark gray, brown or tan </a:t>
            </a:r>
            <a:r>
              <a:rPr lang="en-US" sz="2400" dirty="0" smtClean="0"/>
              <a:t>wool-blend suit</a:t>
            </a:r>
            <a:endParaRPr lang="en-US" sz="2400" dirty="0"/>
          </a:p>
          <a:p>
            <a:pPr marL="617220" lvl="1" indent="-342900">
              <a:buFont typeface="Courier New" panose="02070309020205020404" pitchFamily="49" charset="0"/>
              <a:buChar char="o"/>
              <a:defRPr/>
            </a:pPr>
            <a:r>
              <a:rPr lang="en-US" sz="2400" dirty="0"/>
              <a:t>Skirt length should be a little below the knee </a:t>
            </a:r>
            <a:endParaRPr lang="en-US" sz="2400" dirty="0" smtClean="0"/>
          </a:p>
          <a:p>
            <a:pPr marL="617220" lvl="1" indent="-342900">
              <a:buFont typeface="Courier New" panose="02070309020205020404" pitchFamily="49" charset="0"/>
              <a:buChar char="o"/>
              <a:defRPr/>
            </a:pPr>
            <a:r>
              <a:rPr lang="en-US" sz="2400" dirty="0" smtClean="0"/>
              <a:t>Business </a:t>
            </a:r>
            <a:r>
              <a:rPr lang="en-US" sz="2400" dirty="0"/>
              <a:t>dress with matching jacket is </a:t>
            </a:r>
            <a:r>
              <a:rPr lang="en-US" sz="2400" dirty="0" smtClean="0"/>
              <a:t>okay</a:t>
            </a:r>
          </a:p>
          <a:p>
            <a:pPr marL="274320" indent="-274320">
              <a:buFont typeface="Symbol" pitchFamily="18" charset="2"/>
              <a:buChar char=""/>
              <a:defRPr/>
            </a:pPr>
            <a:r>
              <a:rPr lang="en-US" sz="3100" b="1" dirty="0" smtClean="0"/>
              <a:t>Blouse</a:t>
            </a:r>
          </a:p>
          <a:p>
            <a:pPr marL="617220" lvl="1" indent="-342900">
              <a:buFont typeface="Courier New" panose="02070309020205020404" pitchFamily="49" charset="0"/>
              <a:buChar char="o"/>
              <a:defRPr/>
            </a:pPr>
            <a:r>
              <a:rPr lang="en-US" sz="2400" dirty="0" smtClean="0"/>
              <a:t>Tank-top </a:t>
            </a:r>
            <a:r>
              <a:rPr lang="en-US" sz="2400" dirty="0"/>
              <a:t>style or tailored shirt—should be cotton or silk and should be white, or some other light </a:t>
            </a:r>
            <a:r>
              <a:rPr lang="en-US" sz="2400" dirty="0" smtClean="0"/>
              <a:t>color</a:t>
            </a:r>
            <a:endParaRPr lang="en-US" sz="2400" dirty="0"/>
          </a:p>
          <a:p>
            <a:pPr marL="274320" indent="-274320">
              <a:buFont typeface="Symbol" pitchFamily="18" charset="2"/>
              <a:buChar char=""/>
              <a:defRPr/>
            </a:pPr>
            <a:r>
              <a:rPr lang="en-US" sz="3100" b="1" dirty="0" smtClean="0"/>
              <a:t>Pantyhose</a:t>
            </a:r>
            <a:r>
              <a:rPr lang="en-US" sz="3100" b="1" dirty="0"/>
              <a:t>?</a:t>
            </a:r>
          </a:p>
          <a:p>
            <a:pPr marL="617220" lvl="1" indent="-342900">
              <a:buFont typeface="Courier New" panose="02070309020205020404" pitchFamily="49" charset="0"/>
              <a:buChar char="o"/>
              <a:defRPr/>
            </a:pPr>
            <a:r>
              <a:rPr lang="en-US" sz="2400" dirty="0"/>
              <a:t>Always—it should be the color of your skin and </a:t>
            </a:r>
            <a:r>
              <a:rPr lang="en-US" sz="2400" dirty="0" smtClean="0"/>
              <a:t>flawless</a:t>
            </a:r>
            <a:endParaRPr lang="en-US" sz="2400" dirty="0"/>
          </a:p>
          <a:p>
            <a:pPr marL="274320" indent="-274320">
              <a:lnSpc>
                <a:spcPct val="90000"/>
              </a:lnSpc>
              <a:buFont typeface="Wingdings 2"/>
              <a:buChar char=""/>
              <a:defRPr/>
            </a:pPr>
            <a:r>
              <a:rPr lang="en-US" sz="3100" b="1" dirty="0"/>
              <a:t>Purse or briefcase?</a:t>
            </a:r>
          </a:p>
          <a:p>
            <a:pPr marL="617220" lvl="1" indent="-342900">
              <a:lnSpc>
                <a:spcPct val="90000"/>
              </a:lnSpc>
              <a:buFont typeface="Courier New" panose="02070309020205020404" pitchFamily="49" charset="0"/>
              <a:buChar char="o"/>
              <a:defRPr/>
            </a:pPr>
            <a:r>
              <a:rPr lang="en-US" sz="2400" dirty="0"/>
              <a:t>Opt for a briefcase or just a leather </a:t>
            </a:r>
            <a:r>
              <a:rPr lang="en-US" sz="2400" dirty="0" smtClean="0"/>
              <a:t>pad-folio</a:t>
            </a:r>
          </a:p>
          <a:p>
            <a:pPr marL="1017270" lvl="2" indent="-342900">
              <a:lnSpc>
                <a:spcPct val="90000"/>
              </a:lnSpc>
              <a:buFont typeface="Courier New" panose="02070309020205020404" pitchFamily="49" charset="0"/>
              <a:buChar char="o"/>
              <a:defRPr/>
            </a:pPr>
            <a:r>
              <a:rPr lang="en-US" sz="2000" dirty="0" smtClean="0"/>
              <a:t>It </a:t>
            </a:r>
            <a:r>
              <a:rPr lang="en-US" sz="2000" dirty="0"/>
              <a:t>should be the same color as your </a:t>
            </a:r>
            <a:r>
              <a:rPr lang="en-US" sz="2000" dirty="0" smtClean="0"/>
              <a:t>shoes</a:t>
            </a:r>
            <a:endParaRPr lang="en-US" sz="2000" dirty="0"/>
          </a:p>
          <a:p>
            <a:pPr marL="274320" indent="-274320">
              <a:lnSpc>
                <a:spcPct val="90000"/>
              </a:lnSpc>
              <a:buFont typeface="Wingdings 2"/>
              <a:buChar char=""/>
              <a:defRPr/>
            </a:pPr>
            <a:r>
              <a:rPr lang="en-US" sz="3100" b="1" dirty="0"/>
              <a:t>Shoes</a:t>
            </a:r>
          </a:p>
          <a:p>
            <a:pPr marL="617220" lvl="1" indent="-342900">
              <a:lnSpc>
                <a:spcPct val="90000"/>
              </a:lnSpc>
              <a:buFont typeface="Courier New" panose="02070309020205020404" pitchFamily="49" charset="0"/>
              <a:buChar char="o"/>
              <a:defRPr/>
            </a:pPr>
            <a:r>
              <a:rPr lang="en-US" sz="2400" dirty="0"/>
              <a:t>Low heels, 2 inches or less—no spike heels.</a:t>
            </a:r>
          </a:p>
          <a:p>
            <a:endParaRPr lang="en-US"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53200" y="495300"/>
            <a:ext cx="609600" cy="609600"/>
          </a:xfrm>
          <a:prstGeom prst="rect">
            <a:avLst/>
          </a:prstGeom>
        </p:spPr>
      </p:pic>
    </p:spTree>
    <p:extLst>
      <p:ext uri="{BB962C8B-B14F-4D97-AF65-F5344CB8AC3E}">
        <p14:creationId xmlns:p14="http://schemas.microsoft.com/office/powerpoint/2010/main" val="18081408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3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dress</a:t>
            </a:r>
            <a:endParaRPr lang="en-US" dirty="0"/>
          </a:p>
        </p:txBody>
      </p:sp>
      <p:sp>
        <p:nvSpPr>
          <p:cNvPr id="3" name="Text Placeholder 2"/>
          <p:cNvSpPr>
            <a:spLocks noGrp="1"/>
          </p:cNvSpPr>
          <p:nvPr>
            <p:ph type="body" idx="1"/>
          </p:nvPr>
        </p:nvSpPr>
        <p:spPr/>
        <p:txBody>
          <a:bodyPr>
            <a:normAutofit fontScale="92500" lnSpcReduction="10000"/>
          </a:bodyPr>
          <a:lstStyle/>
          <a:p>
            <a:r>
              <a:rPr lang="en-US" dirty="0" smtClean="0"/>
              <a:t>“Business Professional”</a:t>
            </a:r>
          </a:p>
          <a:p>
            <a:r>
              <a:rPr lang="en-US" dirty="0" smtClean="0"/>
              <a:t>“Business Ready”</a:t>
            </a:r>
          </a:p>
          <a:p>
            <a:r>
              <a:rPr lang="en-US" dirty="0" smtClean="0"/>
              <a:t>“Business Casual”</a:t>
            </a:r>
          </a:p>
          <a:p>
            <a:r>
              <a:rPr lang="en-US" dirty="0" smtClean="0"/>
              <a:t>“Casual casual”</a:t>
            </a:r>
          </a:p>
        </p:txBody>
      </p:sp>
    </p:spTree>
    <p:extLst>
      <p:ext uri="{BB962C8B-B14F-4D97-AF65-F5344CB8AC3E}">
        <p14:creationId xmlns:p14="http://schemas.microsoft.com/office/powerpoint/2010/main" val="335586267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432</TotalTime>
  <Words>1586</Words>
  <Application>Microsoft Office PowerPoint</Application>
  <PresentationFormat>On-screen Show (4:3)</PresentationFormat>
  <Paragraphs>185</Paragraphs>
  <Slides>17</Slides>
  <Notes>16</Notes>
  <HiddenSlides>0</HiddenSlides>
  <MMClips>14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BatangChe</vt:lpstr>
      <vt:lpstr>Arial</vt:lpstr>
      <vt:lpstr>Calibri</vt:lpstr>
      <vt:lpstr>Courier New</vt:lpstr>
      <vt:lpstr>Georgia</vt:lpstr>
      <vt:lpstr>Impact</vt:lpstr>
      <vt:lpstr>Symbol</vt:lpstr>
      <vt:lpstr>Times New Roman</vt:lpstr>
      <vt:lpstr>Wingdings 2</vt:lpstr>
      <vt:lpstr>Clarity</vt:lpstr>
      <vt:lpstr>Dressing for Success</vt:lpstr>
      <vt:lpstr>Why is this important?</vt:lpstr>
      <vt:lpstr>The Basics</vt:lpstr>
      <vt:lpstr>When Buying New Items</vt:lpstr>
      <vt:lpstr>Hygiene</vt:lpstr>
      <vt:lpstr>Appearance</vt:lpstr>
      <vt:lpstr>Men</vt:lpstr>
      <vt:lpstr>Women</vt:lpstr>
      <vt:lpstr>Types of dress</vt:lpstr>
      <vt:lpstr>Business Professional </vt:lpstr>
      <vt:lpstr>Business Ready</vt:lpstr>
      <vt:lpstr>Business Casual</vt:lpstr>
      <vt:lpstr>Casual Casual</vt:lpstr>
      <vt:lpstr>Extra Tips</vt:lpstr>
      <vt:lpstr>PowerPoint Presentation</vt:lpstr>
      <vt:lpstr>Quiz</vt:lpstr>
      <vt:lpstr>References</vt:lpstr>
    </vt:vector>
  </TitlesOfParts>
  <Company>SSU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Dressing for Success</dc:title>
  <dc:creator>PeerCareer</dc:creator>
  <cp:lastModifiedBy>PeerCareer PeerCareer</cp:lastModifiedBy>
  <cp:revision>39</cp:revision>
  <cp:lastPrinted>2016-11-16T23:07:41Z</cp:lastPrinted>
  <dcterms:created xsi:type="dcterms:W3CDTF">2015-09-21T19:12:05Z</dcterms:created>
  <dcterms:modified xsi:type="dcterms:W3CDTF">2017-10-12T22:27:49Z</dcterms:modified>
</cp:coreProperties>
</file>